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image" Target="../media/image-1-2.png"/><Relationship Id="rId3" Type="http://schemas.openxmlformats.org/officeDocument/2006/relationships/image" Target="../media/image-1-3.jpeg"/><Relationship Id="rId4" Type="http://schemas.openxmlformats.org/officeDocument/2006/relationships/image" Target="../media/image-1-4.jpeg"/><Relationship Id="rId5" Type="http://schemas.openxmlformats.org/officeDocument/2006/relationships/slideLayout" Target="../slideLayouts/slideLayout1.xml"/><Relationship Id="rId6"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image" Target="../media/image-4-2.jpeg"/><Relationship Id="rId3" Type="http://schemas.openxmlformats.org/officeDocument/2006/relationships/image" Target="../media/image-4-3.jpe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image" Target="../media/image-5-2.jpeg"/><Relationship Id="rId3" Type="http://schemas.openxmlformats.org/officeDocument/2006/relationships/image" Target="../media/image-5-3.jpeg"/><Relationship Id="rId4" Type="http://schemas.openxmlformats.org/officeDocument/2006/relationships/image" Target="../media/image-5-4.jpeg"/><Relationship Id="rId5" Type="http://schemas.openxmlformats.org/officeDocument/2006/relationships/image" Target="../media/image-5-5.jpe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slideLayout" Target="../slideLayouts/slideLayout1.xml"/><Relationship Id="rId11"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jpeg"/><Relationship Id="rId6" Type="http://schemas.openxmlformats.org/officeDocument/2006/relationships/image" Target="../media/image-6-6.jpe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jpe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pic>
        <p:nvPicPr>
          <p:cNvPr id="3" name="Image 1" descr="preencoded.png">    </p:cNvPr>
          <p:cNvPicPr>
            <a:picLocks noChangeAspect="1"/>
          </p:cNvPicPr>
          <p:nvPr/>
        </p:nvPicPr>
        <p:blipFill>
          <a:blip r:embed="rId2"/>
          <a:stretch>
            <a:fillRect/>
          </a:stretch>
        </p:blipFill>
        <p:spPr>
          <a:xfrm>
            <a:off x="685800" y="594360"/>
            <a:ext cx="1624263" cy="512064"/>
          </a:xfrm>
          <a:prstGeom prst="rect">
            <a:avLst/>
          </a:prstGeom>
        </p:spPr>
      </p:pic>
      <p:sp>
        <p:nvSpPr>
          <p:cNvPr id="4" name="Shape 0"/>
          <p:cNvSpPr/>
          <p:nvPr/>
        </p:nvSpPr>
        <p:spPr>
          <a:xfrm>
            <a:off x="7818120" y="1188720"/>
            <a:ext cx="3703320" cy="4526280"/>
          </a:xfrm>
          <a:prstGeom prst="roundRect">
            <a:avLst>
              <a:gd name="adj" fmla="val 2469"/>
            </a:avLst>
          </a:prstGeom>
          <a:solidFill>
            <a:srgbClr val="FFFFFF"/>
          </a:solidFill>
          <a:ln w="12700">
            <a:solidFill>
              <a:srgbClr val="45278C"/>
            </a:solidFill>
            <a:prstDash val="solid"/>
          </a:ln>
          <a:effectLst>
            <a:outerShdw sx="100000" sy="100000" kx="0" ky="0" algn="bl" rotWithShape="0" blurRad="152400" dist="50800" dir="5400000">
              <a:srgbClr val="000000">
                <a:alpha val="40000"/>
              </a:srgbClr>
            </a:outerShdw>
          </a:effectLst>
        </p:spPr>
      </p:sp>
      <p:pic>
        <p:nvPicPr>
          <p:cNvPr id="5" name="Image 2" descr="preencoded.png">    </p:cNvPr>
          <p:cNvPicPr>
            <a:picLocks noChangeAspect="1"/>
          </p:cNvPicPr>
          <p:nvPr/>
        </p:nvPicPr>
        <p:blipFill>
          <a:blip r:embed="rId3"/>
          <a:stretch>
            <a:fillRect/>
          </a:stretch>
        </p:blipFill>
        <p:spPr>
          <a:xfrm>
            <a:off x="8046720" y="1737360"/>
            <a:ext cx="2042160" cy="3063240"/>
          </a:xfrm>
          <a:prstGeom prst="rect">
            <a:avLst/>
          </a:prstGeom>
        </p:spPr>
      </p:pic>
      <p:pic>
        <p:nvPicPr>
          <p:cNvPr id="6" name="Image 3" descr="preencoded.png">    </p:cNvPr>
          <p:cNvPicPr>
            <a:picLocks noChangeAspect="1"/>
          </p:cNvPicPr>
          <p:nvPr/>
        </p:nvPicPr>
        <p:blipFill>
          <a:blip r:embed="rId4"/>
          <a:stretch>
            <a:fillRect/>
          </a:stretch>
        </p:blipFill>
        <p:spPr>
          <a:xfrm>
            <a:off x="10104120" y="2697480"/>
            <a:ext cx="1403150" cy="2103120"/>
          </a:xfrm>
          <a:prstGeom prst="rect">
            <a:avLst/>
          </a:prstGeom>
        </p:spPr>
      </p:pic>
      <p:sp>
        <p:nvSpPr>
          <p:cNvPr id="7" name="Text 1"/>
          <p:cNvSpPr/>
          <p:nvPr/>
        </p:nvSpPr>
        <p:spPr>
          <a:xfrm>
            <a:off x="7818120" y="5230368"/>
            <a:ext cx="3703320" cy="320040"/>
          </a:xfrm>
          <a:prstGeom prst="rect">
            <a:avLst/>
          </a:prstGeom>
          <a:noFill/>
          <a:ln/>
        </p:spPr>
        <p:txBody>
          <a:bodyPr wrap="square" lIns="0" tIns="0" rIns="0" bIns="0" rtlCol="0" anchor="ctr"/>
          <a:lstStyle/>
          <a:p>
            <a:pPr algn="ctr" indent="0" marL="0">
              <a:buNone/>
            </a:pPr>
            <a:r>
              <a:rPr lang="en-US" sz="1200" i="1" dirty="0">
                <a:solidFill>
                  <a:srgbClr val="6A5A96"/>
                </a:solidFill>
                <a:latin typeface="Outfit" pitchFamily="34" charset="0"/>
                <a:ea typeface="Outfit" pitchFamily="34" charset="-122"/>
                <a:cs typeface="Outfit" pitchFamily="34" charset="-120"/>
              </a:rPr>
              <a:t>the one  ·  the one AI mini</a:t>
            </a:r>
            <a:endParaRPr lang="en-US" sz="1200" dirty="0"/>
          </a:p>
        </p:txBody>
      </p:sp>
      <p:sp>
        <p:nvSpPr>
          <p:cNvPr id="8" name="Text 2"/>
          <p:cNvSpPr/>
          <p:nvPr/>
        </p:nvSpPr>
        <p:spPr>
          <a:xfrm>
            <a:off x="713232" y="1965960"/>
            <a:ext cx="6858000" cy="411480"/>
          </a:xfrm>
          <a:prstGeom prst="rect">
            <a:avLst/>
          </a:prstGeom>
          <a:noFill/>
          <a:ln/>
        </p:spPr>
        <p:txBody>
          <a:bodyPr wrap="square" lIns="0" tIns="0" rIns="0" bIns="0" rtlCol="0" anchor="ctr"/>
          <a:lstStyle/>
          <a:p>
            <a:pPr indent="0" marL="0">
              <a:buNone/>
            </a:pPr>
            <a:r>
              <a:rPr lang="en-US" sz="1800" b="1" spc="150" kern="0" dirty="0">
                <a:solidFill>
                  <a:srgbClr val="9F1AF2"/>
                </a:solidFill>
                <a:latin typeface="Outfit" pitchFamily="34" charset="0"/>
                <a:ea typeface="Outfit" pitchFamily="34" charset="-122"/>
                <a:cs typeface="Outfit" pitchFamily="34" charset="-120"/>
              </a:rPr>
              <a:t>Premium-Zahnpflege 2026</a:t>
            </a:r>
            <a:endParaRPr lang="en-US" sz="1800" dirty="0"/>
          </a:p>
        </p:txBody>
      </p:sp>
      <p:sp>
        <p:nvSpPr>
          <p:cNvPr id="9" name="Text 3"/>
          <p:cNvSpPr/>
          <p:nvPr/>
        </p:nvSpPr>
        <p:spPr>
          <a:xfrm>
            <a:off x="685800" y="2395728"/>
            <a:ext cx="6949440" cy="1600200"/>
          </a:xfrm>
          <a:prstGeom prst="rect">
            <a:avLst/>
          </a:prstGeom>
          <a:noFill/>
          <a:ln/>
        </p:spPr>
        <p:txBody>
          <a:bodyPr wrap="square" lIns="0" tIns="0" rIns="0" bIns="0" rtlCol="0" anchor="ctr"/>
          <a:lstStyle/>
          <a:p>
            <a:pPr indent="0" marL="0">
              <a:lnSpc>
                <a:spcPct val="105000"/>
              </a:lnSpc>
              <a:buNone/>
            </a:pPr>
            <a:r>
              <a:rPr lang="en-US" sz="3500" b="1" dirty="0">
                <a:solidFill>
                  <a:srgbClr val="FFFFFF"/>
                </a:solidFill>
                <a:latin typeface="Outfit" pitchFamily="34" charset="0"/>
                <a:ea typeface="Outfit" pitchFamily="34" charset="-122"/>
                <a:cs typeface="Outfit" pitchFamily="34" charset="-120"/>
              </a:rPr>
              <a:t>Die neue the-one-Generation für Ihre Märkte und den Online-Shop</a:t>
            </a:r>
            <a:endParaRPr lang="en-US" sz="3500" dirty="0"/>
          </a:p>
        </p:txBody>
      </p:sp>
      <p:sp>
        <p:nvSpPr>
          <p:cNvPr id="10" name="Text 4"/>
          <p:cNvSpPr/>
          <p:nvPr/>
        </p:nvSpPr>
        <p:spPr>
          <a:xfrm>
            <a:off x="713232" y="4114800"/>
            <a:ext cx="6583680" cy="777240"/>
          </a:xfrm>
          <a:prstGeom prst="rect">
            <a:avLst/>
          </a:prstGeom>
          <a:noFill/>
          <a:ln/>
        </p:spPr>
        <p:txBody>
          <a:bodyPr wrap="square" lIns="0" tIns="0" rIns="0" bIns="0" rtlCol="0" anchor="ctr"/>
          <a:lstStyle/>
          <a:p>
            <a:pPr indent="0" marL="0">
              <a:lnSpc>
                <a:spcPct val="115000"/>
              </a:lnSpc>
              <a:buNone/>
            </a:pPr>
            <a:r>
              <a:rPr lang="en-US" sz="1500" dirty="0">
                <a:solidFill>
                  <a:srgbClr val="CDC3EE"/>
                </a:solidFill>
                <a:latin typeface="Outfit" pitchFamily="34" charset="0"/>
                <a:ea typeface="Outfit" pitchFamily="34" charset="-122"/>
                <a:cs typeface="Outfit" pitchFamily="34" charset="-120"/>
              </a:rPr>
              <a:t>Schallzahnbürsten mit lernender KI und ultralanger Akkulaufzeit, geeignet für Markt und Online-Shop, als Teil eines wachsenden digitalen Dental-Ökosystems.</a:t>
            </a:r>
            <a:endParaRPr lang="en-US" sz="1500" dirty="0"/>
          </a:p>
        </p:txBody>
      </p:sp>
      <p:sp>
        <p:nvSpPr>
          <p:cNvPr id="11" name="Text 5"/>
          <p:cNvSpPr/>
          <p:nvPr/>
        </p:nvSpPr>
        <p:spPr>
          <a:xfrm>
            <a:off x="713232" y="5074920"/>
            <a:ext cx="6766560" cy="320040"/>
          </a:xfrm>
          <a:prstGeom prst="rect">
            <a:avLst/>
          </a:prstGeom>
          <a:noFill/>
          <a:ln/>
        </p:spPr>
        <p:txBody>
          <a:bodyPr wrap="square" lIns="0" tIns="0" rIns="0" bIns="0" rtlCol="0" anchor="ctr"/>
          <a:lstStyle/>
          <a:p>
            <a:pPr indent="0" marL="0">
              <a:buNone/>
            </a:pPr>
            <a:r>
              <a:rPr lang="en-US" sz="1200" dirty="0">
                <a:solidFill>
                  <a:srgbClr val="9C90C9"/>
                </a:solidFill>
                <a:latin typeface="Outfit" pitchFamily="34" charset="0"/>
                <a:ea typeface="Outfit" pitchFamily="34" charset="-122"/>
                <a:cs typeface="Outfit" pitchFamily="34" charset="-120"/>
              </a:rPr>
              <a:t>Juli 2026  ·  Offerte Nr. 2026-N24-002  ·  Ardian Aliu, CEO Schweizerpunkt GmbH</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685800" y="548640"/>
            <a:ext cx="7315200" cy="320040"/>
          </a:xfrm>
          <a:prstGeom prst="rect">
            <a:avLst/>
          </a:prstGeom>
          <a:noFill/>
          <a:ln/>
        </p:spPr>
        <p:txBody>
          <a:bodyPr wrap="square" lIns="0" tIns="0" rIns="0" bIns="0" rtlCol="0" anchor="ctr"/>
          <a:lstStyle/>
          <a:p>
            <a:pPr indent="0" marL="0">
              <a:buNone/>
            </a:pPr>
            <a:r>
              <a:rPr lang="en-US" sz="1300" b="1" spc="300" kern="0" dirty="0">
                <a:solidFill>
                  <a:srgbClr val="9F1AF2"/>
                </a:solidFill>
                <a:latin typeface="Outfit" pitchFamily="34" charset="0"/>
                <a:ea typeface="Outfit" pitchFamily="34" charset="-122"/>
                <a:cs typeface="Outfit" pitchFamily="34" charset="-120"/>
              </a:rPr>
              <a:t>STARTKLAR</a:t>
            </a:r>
            <a:endParaRPr lang="en-US" sz="1300" dirty="0"/>
          </a:p>
        </p:txBody>
      </p:sp>
      <p:sp>
        <p:nvSpPr>
          <p:cNvPr id="4" name="Text 1"/>
          <p:cNvSpPr/>
          <p:nvPr/>
        </p:nvSpPr>
        <p:spPr>
          <a:xfrm>
            <a:off x="685800" y="868680"/>
            <a:ext cx="9692640" cy="1005840"/>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Gemeinsam in 2 bis 3 Monaten bei NORMA24 im Regal und online</a:t>
            </a:r>
            <a:endParaRPr lang="en-US" sz="2900" dirty="0"/>
          </a:p>
        </p:txBody>
      </p:sp>
      <p:sp>
        <p:nvSpPr>
          <p:cNvPr id="5" name="Shape 2"/>
          <p:cNvSpPr/>
          <p:nvPr/>
        </p:nvSpPr>
        <p:spPr>
          <a:xfrm>
            <a:off x="685800" y="2240280"/>
            <a:ext cx="640080" cy="640080"/>
          </a:xfrm>
          <a:prstGeom prst="ellipse">
            <a:avLst/>
          </a:prstGeom>
          <a:solidFill>
            <a:srgbClr val="9F1AF2"/>
          </a:solidFill>
          <a:ln/>
        </p:spPr>
      </p:sp>
      <p:sp>
        <p:nvSpPr>
          <p:cNvPr id="6" name="Text 3"/>
          <p:cNvSpPr/>
          <p:nvPr/>
        </p:nvSpPr>
        <p:spPr>
          <a:xfrm>
            <a:off x="685800" y="2240280"/>
            <a:ext cx="640080" cy="640080"/>
          </a:xfrm>
          <a:prstGeom prst="rect">
            <a:avLst/>
          </a:prstGeom>
          <a:noFill/>
          <a:ln/>
        </p:spPr>
        <p:txBody>
          <a:bodyPr wrap="square" lIns="0" tIns="0" rIns="0" bIns="0"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7" name="Text 4"/>
          <p:cNvSpPr/>
          <p:nvPr/>
        </p:nvSpPr>
        <p:spPr>
          <a:xfrm>
            <a:off x="1554480" y="2221992"/>
            <a:ext cx="6035040" cy="3657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Mengen- und Farbaufteilung festlegen</a:t>
            </a:r>
            <a:endParaRPr lang="en-US" sz="1600" dirty="0"/>
          </a:p>
        </p:txBody>
      </p:sp>
      <p:sp>
        <p:nvSpPr>
          <p:cNvPr id="8" name="Text 5"/>
          <p:cNvSpPr/>
          <p:nvPr/>
        </p:nvSpPr>
        <p:spPr>
          <a:xfrm>
            <a:off x="1554480" y="2569464"/>
            <a:ext cx="6035040" cy="320040"/>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Variante A (15.800 Stk.) oder B (7.900 Stk.), flexibel kombinierbar. Andere Mengen sind verhandelbar.</a:t>
            </a:r>
            <a:endParaRPr lang="en-US" sz="1150" dirty="0"/>
          </a:p>
        </p:txBody>
      </p:sp>
      <p:sp>
        <p:nvSpPr>
          <p:cNvPr id="9" name="Shape 6"/>
          <p:cNvSpPr/>
          <p:nvPr/>
        </p:nvSpPr>
        <p:spPr>
          <a:xfrm>
            <a:off x="685800" y="3383280"/>
            <a:ext cx="640080" cy="640080"/>
          </a:xfrm>
          <a:prstGeom prst="ellipse">
            <a:avLst/>
          </a:prstGeom>
          <a:solidFill>
            <a:srgbClr val="9F1AF2"/>
          </a:solidFill>
          <a:ln/>
        </p:spPr>
      </p:sp>
      <p:sp>
        <p:nvSpPr>
          <p:cNvPr id="10" name="Text 7"/>
          <p:cNvSpPr/>
          <p:nvPr/>
        </p:nvSpPr>
        <p:spPr>
          <a:xfrm>
            <a:off x="685800" y="3383280"/>
            <a:ext cx="640080" cy="640080"/>
          </a:xfrm>
          <a:prstGeom prst="rect">
            <a:avLst/>
          </a:prstGeom>
          <a:noFill/>
          <a:ln/>
        </p:spPr>
        <p:txBody>
          <a:bodyPr wrap="square" lIns="0" tIns="0" rIns="0" bIns="0"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11" name="Text 8"/>
          <p:cNvSpPr/>
          <p:nvPr/>
        </p:nvSpPr>
        <p:spPr>
          <a:xfrm>
            <a:off x="1554480" y="3364992"/>
            <a:ext cx="6035040" cy="3657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Bestellformular unterzeichnen</a:t>
            </a:r>
            <a:endParaRPr lang="en-US" sz="1600" dirty="0"/>
          </a:p>
        </p:txBody>
      </p:sp>
      <p:sp>
        <p:nvSpPr>
          <p:cNvPr id="12" name="Text 9"/>
          <p:cNvSpPr/>
          <p:nvPr/>
        </p:nvSpPr>
        <p:spPr>
          <a:xfrm>
            <a:off x="1554480" y="3712464"/>
            <a:ext cx="6035040" cy="320040"/>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Alle Konditionen inkl. Skonto-Option sind bereits fixiert.</a:t>
            </a:r>
            <a:endParaRPr lang="en-US" sz="1150" dirty="0"/>
          </a:p>
        </p:txBody>
      </p:sp>
      <p:sp>
        <p:nvSpPr>
          <p:cNvPr id="13" name="Shape 10"/>
          <p:cNvSpPr/>
          <p:nvPr/>
        </p:nvSpPr>
        <p:spPr>
          <a:xfrm>
            <a:off x="685800" y="4526280"/>
            <a:ext cx="640080" cy="640080"/>
          </a:xfrm>
          <a:prstGeom prst="ellipse">
            <a:avLst/>
          </a:prstGeom>
          <a:solidFill>
            <a:srgbClr val="9F1AF2"/>
          </a:solidFill>
          <a:ln/>
        </p:spPr>
      </p:sp>
      <p:sp>
        <p:nvSpPr>
          <p:cNvPr id="14" name="Text 11"/>
          <p:cNvSpPr/>
          <p:nvPr/>
        </p:nvSpPr>
        <p:spPr>
          <a:xfrm>
            <a:off x="685800" y="4526280"/>
            <a:ext cx="640080" cy="640080"/>
          </a:xfrm>
          <a:prstGeom prst="rect">
            <a:avLst/>
          </a:prstGeom>
          <a:noFill/>
          <a:ln/>
        </p:spPr>
        <p:txBody>
          <a:bodyPr wrap="square" lIns="0" tIns="0" rIns="0" bIns="0"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15" name="Text 12"/>
          <p:cNvSpPr/>
          <p:nvPr/>
        </p:nvSpPr>
        <p:spPr>
          <a:xfrm>
            <a:off x="1554480" y="4507992"/>
            <a:ext cx="6035040" cy="3657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Auftragsfreigabe – wir liefern</a:t>
            </a:r>
            <a:endParaRPr lang="en-US" sz="1600" dirty="0"/>
          </a:p>
        </p:txBody>
      </p:sp>
      <p:sp>
        <p:nvSpPr>
          <p:cNvPr id="16" name="Text 13"/>
          <p:cNvSpPr/>
          <p:nvPr/>
        </p:nvSpPr>
        <p:spPr>
          <a:xfrm>
            <a:off x="1554480" y="4855464"/>
            <a:ext cx="6035040" cy="320040"/>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DDP verzollt an Ihr Zentrallager, in der Regel innerhalb von 2 bis 3 Monaten.</a:t>
            </a:r>
            <a:endParaRPr lang="en-US" sz="1150" dirty="0"/>
          </a:p>
        </p:txBody>
      </p:sp>
      <p:sp>
        <p:nvSpPr>
          <p:cNvPr id="17" name="Shape 14"/>
          <p:cNvSpPr/>
          <p:nvPr/>
        </p:nvSpPr>
        <p:spPr>
          <a:xfrm>
            <a:off x="8138160" y="2103120"/>
            <a:ext cx="3383280" cy="3429000"/>
          </a:xfrm>
          <a:prstGeom prst="roundRect">
            <a:avLst>
              <a:gd name="adj" fmla="val 2703"/>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pic>
        <p:nvPicPr>
          <p:cNvPr id="18" name="Image 1" descr="preencoded.png">    </p:cNvPr>
          <p:cNvPicPr>
            <a:picLocks noChangeAspect="1"/>
          </p:cNvPicPr>
          <p:nvPr/>
        </p:nvPicPr>
        <p:blipFill>
          <a:blip r:embed="rId2"/>
          <a:stretch>
            <a:fillRect/>
          </a:stretch>
        </p:blipFill>
        <p:spPr>
          <a:xfrm>
            <a:off x="8412480" y="2377440"/>
            <a:ext cx="630069" cy="566928"/>
          </a:xfrm>
          <a:prstGeom prst="rect">
            <a:avLst/>
          </a:prstGeom>
        </p:spPr>
      </p:pic>
      <p:sp>
        <p:nvSpPr>
          <p:cNvPr id="19" name="Text 15"/>
          <p:cNvSpPr/>
          <p:nvPr/>
        </p:nvSpPr>
        <p:spPr>
          <a:xfrm>
            <a:off x="8412480" y="3127248"/>
            <a:ext cx="2834640" cy="32004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Ardian Aliu</a:t>
            </a:r>
            <a:endParaRPr lang="en-US" sz="1600" dirty="0"/>
          </a:p>
        </p:txBody>
      </p:sp>
      <p:sp>
        <p:nvSpPr>
          <p:cNvPr id="20" name="Text 16"/>
          <p:cNvSpPr/>
          <p:nvPr/>
        </p:nvSpPr>
        <p:spPr>
          <a:xfrm>
            <a:off x="8412480" y="3438144"/>
            <a:ext cx="2834640" cy="274320"/>
          </a:xfrm>
          <a:prstGeom prst="rect">
            <a:avLst/>
          </a:prstGeom>
          <a:noFill/>
          <a:ln/>
        </p:spPr>
        <p:txBody>
          <a:bodyPr wrap="square" lIns="0" tIns="0" rIns="0" bIns="0" rtlCol="0" anchor="ctr"/>
          <a:lstStyle/>
          <a:p>
            <a:pPr indent="0" marL="0">
              <a:buNone/>
            </a:pPr>
            <a:r>
              <a:rPr lang="en-US" sz="1100" dirty="0">
                <a:solidFill>
                  <a:srgbClr val="9C90C9"/>
                </a:solidFill>
                <a:latin typeface="Outfit" pitchFamily="34" charset="0"/>
                <a:ea typeface="Outfit" pitchFamily="34" charset="-122"/>
                <a:cs typeface="Outfit" pitchFamily="34" charset="-120"/>
              </a:rPr>
              <a:t>CEO, Schweizerpunkt GmbH</a:t>
            </a:r>
            <a:endParaRPr lang="en-US" sz="1100" dirty="0"/>
          </a:p>
        </p:txBody>
      </p:sp>
      <p:sp>
        <p:nvSpPr>
          <p:cNvPr id="21" name="Shape 17"/>
          <p:cNvSpPr/>
          <p:nvPr/>
        </p:nvSpPr>
        <p:spPr>
          <a:xfrm>
            <a:off x="8412480" y="3913632"/>
            <a:ext cx="274320" cy="274320"/>
          </a:xfrm>
          <a:prstGeom prst="ellipse">
            <a:avLst/>
          </a:prstGeom>
          <a:solidFill>
            <a:srgbClr val="45278C"/>
          </a:solidFill>
          <a:ln/>
        </p:spPr>
      </p:sp>
      <p:pic>
        <p:nvPicPr>
          <p:cNvPr id="22" name="Image 2" descr="preencoded.png">    </p:cNvPr>
          <p:cNvPicPr>
            <a:picLocks noChangeAspect="1"/>
          </p:cNvPicPr>
          <p:nvPr/>
        </p:nvPicPr>
        <p:blipFill>
          <a:blip r:embed="rId3"/>
          <a:stretch>
            <a:fillRect/>
          </a:stretch>
        </p:blipFill>
        <p:spPr>
          <a:xfrm>
            <a:off x="8483803" y="3984955"/>
            <a:ext cx="131674" cy="131674"/>
          </a:xfrm>
          <a:prstGeom prst="rect">
            <a:avLst/>
          </a:prstGeom>
        </p:spPr>
      </p:pic>
      <p:sp>
        <p:nvSpPr>
          <p:cNvPr id="23" name="Text 18"/>
          <p:cNvSpPr/>
          <p:nvPr/>
        </p:nvSpPr>
        <p:spPr>
          <a:xfrm>
            <a:off x="8796528" y="3931920"/>
            <a:ext cx="2651760" cy="292608"/>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+41 79 778 19 93</a:t>
            </a:r>
            <a:endParaRPr lang="en-US" sz="1150" dirty="0"/>
          </a:p>
        </p:txBody>
      </p:sp>
      <p:sp>
        <p:nvSpPr>
          <p:cNvPr id="24" name="Shape 19"/>
          <p:cNvSpPr/>
          <p:nvPr/>
        </p:nvSpPr>
        <p:spPr>
          <a:xfrm>
            <a:off x="8412480" y="4334256"/>
            <a:ext cx="274320" cy="274320"/>
          </a:xfrm>
          <a:prstGeom prst="ellipse">
            <a:avLst/>
          </a:prstGeom>
          <a:solidFill>
            <a:srgbClr val="45278C"/>
          </a:solidFill>
          <a:ln/>
        </p:spPr>
      </p:sp>
      <p:pic>
        <p:nvPicPr>
          <p:cNvPr id="25" name="Image 3" descr="preencoded.png">    </p:cNvPr>
          <p:cNvPicPr>
            <a:picLocks noChangeAspect="1"/>
          </p:cNvPicPr>
          <p:nvPr/>
        </p:nvPicPr>
        <p:blipFill>
          <a:blip r:embed="rId4"/>
          <a:stretch>
            <a:fillRect/>
          </a:stretch>
        </p:blipFill>
        <p:spPr>
          <a:xfrm>
            <a:off x="8483803" y="4405579"/>
            <a:ext cx="131674" cy="131674"/>
          </a:xfrm>
          <a:prstGeom prst="rect">
            <a:avLst/>
          </a:prstGeom>
        </p:spPr>
      </p:pic>
      <p:sp>
        <p:nvSpPr>
          <p:cNvPr id="26" name="Text 20"/>
          <p:cNvSpPr/>
          <p:nvPr/>
        </p:nvSpPr>
        <p:spPr>
          <a:xfrm>
            <a:off x="8796528" y="4352544"/>
            <a:ext cx="2651760" cy="292608"/>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aa@schweizerpunkt.ch</a:t>
            </a:r>
            <a:endParaRPr lang="en-US" sz="1150" dirty="0"/>
          </a:p>
        </p:txBody>
      </p:sp>
      <p:sp>
        <p:nvSpPr>
          <p:cNvPr id="27" name="Shape 21"/>
          <p:cNvSpPr/>
          <p:nvPr/>
        </p:nvSpPr>
        <p:spPr>
          <a:xfrm>
            <a:off x="8412480" y="4754880"/>
            <a:ext cx="274320" cy="274320"/>
          </a:xfrm>
          <a:prstGeom prst="ellipse">
            <a:avLst/>
          </a:prstGeom>
          <a:solidFill>
            <a:srgbClr val="45278C"/>
          </a:solidFill>
          <a:ln/>
        </p:spPr>
      </p:sp>
      <p:pic>
        <p:nvPicPr>
          <p:cNvPr id="28" name="Image 4" descr="preencoded.png">    </p:cNvPr>
          <p:cNvPicPr>
            <a:picLocks noChangeAspect="1"/>
          </p:cNvPicPr>
          <p:nvPr/>
        </p:nvPicPr>
        <p:blipFill>
          <a:blip r:embed="rId5"/>
          <a:stretch>
            <a:fillRect/>
          </a:stretch>
        </p:blipFill>
        <p:spPr>
          <a:xfrm>
            <a:off x="8483803" y="4826203"/>
            <a:ext cx="131674" cy="131674"/>
          </a:xfrm>
          <a:prstGeom prst="rect">
            <a:avLst/>
          </a:prstGeom>
        </p:spPr>
      </p:pic>
      <p:sp>
        <p:nvSpPr>
          <p:cNvPr id="29" name="Text 22"/>
          <p:cNvSpPr/>
          <p:nvPr/>
        </p:nvSpPr>
        <p:spPr>
          <a:xfrm>
            <a:off x="8796528" y="4773168"/>
            <a:ext cx="2651760" cy="292608"/>
          </a:xfrm>
          <a:prstGeom prst="rect">
            <a:avLst/>
          </a:prstGeom>
          <a:noFill/>
          <a:ln/>
        </p:spPr>
        <p:txBody>
          <a:bodyPr wrap="square" lIns="0" tIns="0" rIns="0" bIns="0" rtlCol="0" anchor="ctr"/>
          <a:lstStyle/>
          <a:p>
            <a:pPr indent="0" marL="0">
              <a:buNone/>
            </a:pPr>
            <a:r>
              <a:rPr lang="en-US" sz="1150" dirty="0">
                <a:solidFill>
                  <a:srgbClr val="CDC3EE"/>
                </a:solidFill>
                <a:latin typeface="Outfit" pitchFamily="34" charset="0"/>
                <a:ea typeface="Outfit" pitchFamily="34" charset="-122"/>
                <a:cs typeface="Outfit" pitchFamily="34" charset="-120"/>
              </a:rPr>
              <a:t>www.schweizerpunkt.ch</a:t>
            </a:r>
            <a:endParaRPr lang="en-US" sz="1150" dirty="0"/>
          </a:p>
        </p:txBody>
      </p:sp>
      <p:sp>
        <p:nvSpPr>
          <p:cNvPr id="30" name="Text 23"/>
          <p:cNvSpPr/>
          <p:nvPr/>
        </p:nvSpPr>
        <p:spPr>
          <a:xfrm>
            <a:off x="8412480" y="5230368"/>
            <a:ext cx="3017520" cy="274320"/>
          </a:xfrm>
          <a:prstGeom prst="rect">
            <a:avLst/>
          </a:prstGeom>
          <a:noFill/>
          <a:ln/>
        </p:spPr>
        <p:txBody>
          <a:bodyPr wrap="square" lIns="0" tIns="0" rIns="0" bIns="0" rtlCol="0" anchor="ctr"/>
          <a:lstStyle/>
          <a:p>
            <a:pPr indent="0" marL="0">
              <a:buNone/>
            </a:pPr>
            <a:r>
              <a:rPr lang="en-US" sz="950" dirty="0">
                <a:solidFill>
                  <a:srgbClr val="9C90C9"/>
                </a:solidFill>
                <a:latin typeface="Outfit" pitchFamily="34" charset="0"/>
                <a:ea typeface="Outfit" pitchFamily="34" charset="-122"/>
                <a:cs typeface="Outfit" pitchFamily="34" charset="-120"/>
              </a:rPr>
              <a:t>Gotthelfstrasse 41 · 8172 Niederglatt ZH</a:t>
            </a:r>
            <a:endParaRPr lang="en-US" sz="950" dirty="0"/>
          </a:p>
        </p:txBody>
      </p:sp>
      <p:pic>
        <p:nvPicPr>
          <p:cNvPr id="31" name="Image 5" descr="preencoded.png">    </p:cNvPr>
          <p:cNvPicPr>
            <a:picLocks noChangeAspect="1"/>
          </p:cNvPicPr>
          <p:nvPr/>
        </p:nvPicPr>
        <p:blipFill>
          <a:blip r:embed="rId6"/>
          <a:stretch>
            <a:fillRect/>
          </a:stretch>
        </p:blipFill>
        <p:spPr>
          <a:xfrm>
            <a:off x="685800" y="5989320"/>
            <a:ext cx="1212783" cy="384048"/>
          </a:xfrm>
          <a:prstGeom prst="rect">
            <a:avLst/>
          </a:prstGeom>
        </p:spPr>
      </p:pic>
      <p:sp>
        <p:nvSpPr>
          <p:cNvPr id="32" name="Text 24"/>
          <p:cNvSpPr/>
          <p:nvPr/>
        </p:nvSpPr>
        <p:spPr>
          <a:xfrm>
            <a:off x="2103120" y="6053328"/>
            <a:ext cx="6400800" cy="274320"/>
          </a:xfrm>
          <a:prstGeom prst="rect">
            <a:avLst/>
          </a:prstGeom>
          <a:noFill/>
          <a:ln/>
        </p:spPr>
        <p:txBody>
          <a:bodyPr wrap="square" lIns="0" tIns="0" rIns="0" bIns="0" rtlCol="0" anchor="ctr"/>
          <a:lstStyle/>
          <a:p>
            <a:pPr indent="0" marL="0">
              <a:buNone/>
            </a:pPr>
            <a:r>
              <a:rPr lang="en-US" sz="1000" dirty="0">
                <a:solidFill>
                  <a:srgbClr val="9C90C9"/>
                </a:solidFill>
                <a:latin typeface="Outfit" pitchFamily="34" charset="0"/>
                <a:ea typeface="Outfit" pitchFamily="34" charset="-122"/>
                <a:cs typeface="Outfit" pitchFamily="34" charset="-120"/>
              </a:rPr>
              <a:t>Offerte Nr. 2026-N24-002 · gültig 60 Tage · Juli 2026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VISION</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Vom Software-Pionier zum Dental-Ökosystem</a:t>
            </a:r>
            <a:endParaRPr lang="en-US" sz="2900" dirty="0"/>
          </a:p>
        </p:txBody>
      </p:sp>
      <p:sp>
        <p:nvSpPr>
          <p:cNvPr id="5" name="Text 2"/>
          <p:cNvSpPr/>
          <p:nvPr/>
        </p:nvSpPr>
        <p:spPr>
          <a:xfrm>
            <a:off x="502920" y="1417320"/>
            <a:ext cx="11155680" cy="777240"/>
          </a:xfrm>
          <a:prstGeom prst="rect">
            <a:avLst/>
          </a:prstGeom>
          <a:noFill/>
          <a:ln/>
        </p:spPr>
        <p:txBody>
          <a:bodyPr wrap="square" lIns="0" tIns="0" rIns="0" bIns="0" rtlCol="0" anchor="ctr"/>
          <a:lstStyle/>
          <a:p>
            <a:pPr indent="0" marL="0">
              <a:lnSpc>
                <a:spcPct val="120000"/>
              </a:lnSpc>
              <a:buNone/>
            </a:pPr>
            <a:r>
              <a:rPr lang="en-US" sz="1450" dirty="0">
                <a:solidFill>
                  <a:srgbClr val="CDC3EE"/>
                </a:solidFill>
                <a:latin typeface="Outfit" pitchFamily="34" charset="0"/>
                <a:ea typeface="Outfit" pitchFamily="34" charset="-122"/>
                <a:cs typeface="Outfit" pitchFamily="34" charset="-120"/>
              </a:rPr>
              <a:t>Schweizerpunkt entwickelt mit roaadent eine Dentalsoftware für Zahnarztpraxen, zunächst für die Schweiz, anschliessend für Deutschland und die EU. Mittelfristig verbinden wir unsere Zahnbürsten mit der Praxissoftware zu einem vollständigen Ökosystem.</a:t>
            </a:r>
            <a:endParaRPr lang="en-US" sz="1450" dirty="0"/>
          </a:p>
        </p:txBody>
      </p:sp>
      <p:sp>
        <p:nvSpPr>
          <p:cNvPr id="6" name="Shape 3"/>
          <p:cNvSpPr/>
          <p:nvPr/>
        </p:nvSpPr>
        <p:spPr>
          <a:xfrm>
            <a:off x="502920" y="2377440"/>
            <a:ext cx="3657600" cy="2788920"/>
          </a:xfrm>
          <a:prstGeom prst="roundRect">
            <a:avLst>
              <a:gd name="adj" fmla="val 3279"/>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7" name="Shape 4"/>
          <p:cNvSpPr/>
          <p:nvPr/>
        </p:nvSpPr>
        <p:spPr>
          <a:xfrm>
            <a:off x="795528" y="2697480"/>
            <a:ext cx="640080" cy="640080"/>
          </a:xfrm>
          <a:prstGeom prst="ellipse">
            <a:avLst/>
          </a:prstGeom>
          <a:solidFill>
            <a:srgbClr val="9F1AF2"/>
          </a:solidFill>
          <a:ln/>
        </p:spPr>
      </p:sp>
      <p:pic>
        <p:nvPicPr>
          <p:cNvPr id="8" name="Image 1" descr="preencoded.png">    </p:cNvPr>
          <p:cNvPicPr>
            <a:picLocks noChangeAspect="1"/>
          </p:cNvPicPr>
          <p:nvPr/>
        </p:nvPicPr>
        <p:blipFill>
          <a:blip r:embed="rId2"/>
          <a:stretch>
            <a:fillRect/>
          </a:stretch>
        </p:blipFill>
        <p:spPr>
          <a:xfrm>
            <a:off x="961949" y="2863901"/>
            <a:ext cx="307238" cy="307238"/>
          </a:xfrm>
          <a:prstGeom prst="rect">
            <a:avLst/>
          </a:prstGeom>
        </p:spPr>
      </p:pic>
      <p:sp>
        <p:nvSpPr>
          <p:cNvPr id="9" name="Text 5"/>
          <p:cNvSpPr/>
          <p:nvPr/>
        </p:nvSpPr>
        <p:spPr>
          <a:xfrm>
            <a:off x="1600200" y="2761488"/>
            <a:ext cx="2468880" cy="256032"/>
          </a:xfrm>
          <a:prstGeom prst="rect">
            <a:avLst/>
          </a:prstGeom>
          <a:noFill/>
          <a:ln/>
        </p:spPr>
        <p:txBody>
          <a:bodyPr wrap="square" lIns="0" tIns="0" rIns="0" bIns="0" rtlCol="0" anchor="ctr"/>
          <a:lstStyle/>
          <a:p>
            <a:pPr indent="0" marL="0">
              <a:buNone/>
            </a:pPr>
            <a:r>
              <a:rPr lang="en-US" sz="1050" b="1" spc="200" kern="0" dirty="0">
                <a:solidFill>
                  <a:srgbClr val="9F1AF2"/>
                </a:solidFill>
                <a:latin typeface="Outfit" pitchFamily="34" charset="0"/>
                <a:ea typeface="Outfit" pitchFamily="34" charset="-122"/>
                <a:cs typeface="Outfit" pitchFamily="34" charset="-120"/>
              </a:rPr>
              <a:t>HEUTE</a:t>
            </a:r>
            <a:endParaRPr lang="en-US" sz="1050" dirty="0"/>
          </a:p>
        </p:txBody>
      </p:sp>
      <p:sp>
        <p:nvSpPr>
          <p:cNvPr id="10" name="Text 6"/>
          <p:cNvSpPr/>
          <p:nvPr/>
        </p:nvSpPr>
        <p:spPr>
          <a:xfrm>
            <a:off x="1600200" y="3017520"/>
            <a:ext cx="2468880" cy="5943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Dentalsoftware Schweiz</a:t>
            </a:r>
            <a:endParaRPr lang="en-US" sz="1600" dirty="0"/>
          </a:p>
        </p:txBody>
      </p:sp>
      <p:sp>
        <p:nvSpPr>
          <p:cNvPr id="11" name="Text 7"/>
          <p:cNvSpPr/>
          <p:nvPr/>
        </p:nvSpPr>
        <p:spPr>
          <a:xfrm>
            <a:off x="795528" y="3794760"/>
            <a:ext cx="3072384" cy="12344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roaadent Praxismanagement-Software ist bei Schweizer Zahnarztpraxen im produktiven Einsatz.</a:t>
            </a:r>
            <a:endParaRPr lang="en-US" sz="1150" dirty="0"/>
          </a:p>
        </p:txBody>
      </p:sp>
      <p:sp>
        <p:nvSpPr>
          <p:cNvPr id="12" name="Text 8"/>
          <p:cNvSpPr/>
          <p:nvPr/>
        </p:nvSpPr>
        <p:spPr>
          <a:xfrm>
            <a:off x="4105656" y="3520440"/>
            <a:ext cx="384048" cy="457200"/>
          </a:xfrm>
          <a:prstGeom prst="rect">
            <a:avLst/>
          </a:prstGeom>
          <a:noFill/>
          <a:ln/>
        </p:spPr>
        <p:txBody>
          <a:bodyPr wrap="square" lIns="0" tIns="0" rIns="0" bIns="0" rtlCol="0" anchor="ctr"/>
          <a:lstStyle/>
          <a:p>
            <a:pPr algn="ctr" indent="0" marL="0">
              <a:buNone/>
            </a:pPr>
            <a:r>
              <a:rPr lang="en-US" sz="2200" b="1" dirty="0">
                <a:solidFill>
                  <a:srgbClr val="9F1AF2"/>
                </a:solidFill>
                <a:latin typeface="Outfit" pitchFamily="34" charset="0"/>
                <a:ea typeface="Outfit" pitchFamily="34" charset="-122"/>
                <a:cs typeface="Outfit" pitchFamily="34" charset="-120"/>
              </a:rPr>
              <a:t>→</a:t>
            </a:r>
            <a:endParaRPr lang="en-US" sz="2200" dirty="0"/>
          </a:p>
        </p:txBody>
      </p:sp>
      <p:sp>
        <p:nvSpPr>
          <p:cNvPr id="13" name="Shape 9"/>
          <p:cNvSpPr/>
          <p:nvPr/>
        </p:nvSpPr>
        <p:spPr>
          <a:xfrm>
            <a:off x="4416552" y="2377440"/>
            <a:ext cx="3657600" cy="2788920"/>
          </a:xfrm>
          <a:prstGeom prst="roundRect">
            <a:avLst>
              <a:gd name="adj" fmla="val 3279"/>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4" name="Shape 10"/>
          <p:cNvSpPr/>
          <p:nvPr/>
        </p:nvSpPr>
        <p:spPr>
          <a:xfrm>
            <a:off x="4709160" y="2697480"/>
            <a:ext cx="640080" cy="640080"/>
          </a:xfrm>
          <a:prstGeom prst="ellipse">
            <a:avLst/>
          </a:prstGeom>
          <a:solidFill>
            <a:srgbClr val="9F1AF2"/>
          </a:solidFill>
          <a:ln/>
        </p:spPr>
      </p:sp>
      <p:pic>
        <p:nvPicPr>
          <p:cNvPr id="15" name="Image 2" descr="preencoded.png">    </p:cNvPr>
          <p:cNvPicPr>
            <a:picLocks noChangeAspect="1"/>
          </p:cNvPicPr>
          <p:nvPr/>
        </p:nvPicPr>
        <p:blipFill>
          <a:blip r:embed="rId3"/>
          <a:stretch>
            <a:fillRect/>
          </a:stretch>
        </p:blipFill>
        <p:spPr>
          <a:xfrm>
            <a:off x="4875581" y="2863901"/>
            <a:ext cx="307238" cy="307238"/>
          </a:xfrm>
          <a:prstGeom prst="rect">
            <a:avLst/>
          </a:prstGeom>
        </p:spPr>
      </p:pic>
      <p:sp>
        <p:nvSpPr>
          <p:cNvPr id="16" name="Text 11"/>
          <p:cNvSpPr/>
          <p:nvPr/>
        </p:nvSpPr>
        <p:spPr>
          <a:xfrm>
            <a:off x="5513832" y="2761488"/>
            <a:ext cx="2468880" cy="256032"/>
          </a:xfrm>
          <a:prstGeom prst="rect">
            <a:avLst/>
          </a:prstGeom>
          <a:noFill/>
          <a:ln/>
        </p:spPr>
        <p:txBody>
          <a:bodyPr wrap="square" lIns="0" tIns="0" rIns="0" bIns="0" rtlCol="0" anchor="ctr"/>
          <a:lstStyle/>
          <a:p>
            <a:pPr indent="0" marL="0">
              <a:buNone/>
            </a:pPr>
            <a:r>
              <a:rPr lang="en-US" sz="1050" b="1" spc="200" kern="0" dirty="0">
                <a:solidFill>
                  <a:srgbClr val="9F1AF2"/>
                </a:solidFill>
                <a:latin typeface="Outfit" pitchFamily="34" charset="0"/>
                <a:ea typeface="Outfit" pitchFamily="34" charset="-122"/>
                <a:cs typeface="Outfit" pitchFamily="34" charset="-120"/>
              </a:rPr>
              <a:t>ALS NÄCHSTES</a:t>
            </a:r>
            <a:endParaRPr lang="en-US" sz="1050" dirty="0"/>
          </a:p>
        </p:txBody>
      </p:sp>
      <p:sp>
        <p:nvSpPr>
          <p:cNvPr id="17" name="Text 12"/>
          <p:cNvSpPr/>
          <p:nvPr/>
        </p:nvSpPr>
        <p:spPr>
          <a:xfrm>
            <a:off x="5513832" y="3017520"/>
            <a:ext cx="2468880" cy="5943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Expansion DE &amp; EU</a:t>
            </a:r>
            <a:endParaRPr lang="en-US" sz="1600" dirty="0"/>
          </a:p>
        </p:txBody>
      </p:sp>
      <p:sp>
        <p:nvSpPr>
          <p:cNvPr id="18" name="Text 13"/>
          <p:cNvSpPr/>
          <p:nvPr/>
        </p:nvSpPr>
        <p:spPr>
          <a:xfrm>
            <a:off x="4709160" y="3794760"/>
            <a:ext cx="3072384" cy="12344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Rollout der Software in Deutschland und der EU, parallel zum Aufbau der roaadent Produktlinie im Handel.</a:t>
            </a:r>
            <a:endParaRPr lang="en-US" sz="1150" dirty="0"/>
          </a:p>
        </p:txBody>
      </p:sp>
      <p:sp>
        <p:nvSpPr>
          <p:cNvPr id="19" name="Text 14"/>
          <p:cNvSpPr/>
          <p:nvPr/>
        </p:nvSpPr>
        <p:spPr>
          <a:xfrm>
            <a:off x="8019288" y="3520440"/>
            <a:ext cx="384048" cy="457200"/>
          </a:xfrm>
          <a:prstGeom prst="rect">
            <a:avLst/>
          </a:prstGeom>
          <a:noFill/>
          <a:ln/>
        </p:spPr>
        <p:txBody>
          <a:bodyPr wrap="square" lIns="0" tIns="0" rIns="0" bIns="0" rtlCol="0" anchor="ctr"/>
          <a:lstStyle/>
          <a:p>
            <a:pPr algn="ctr" indent="0" marL="0">
              <a:buNone/>
            </a:pPr>
            <a:r>
              <a:rPr lang="en-US" sz="2200" b="1" dirty="0">
                <a:solidFill>
                  <a:srgbClr val="9F1AF2"/>
                </a:solidFill>
                <a:latin typeface="Outfit" pitchFamily="34" charset="0"/>
                <a:ea typeface="Outfit" pitchFamily="34" charset="-122"/>
                <a:cs typeface="Outfit" pitchFamily="34" charset="-120"/>
              </a:rPr>
              <a:t>→</a:t>
            </a:r>
            <a:endParaRPr lang="en-US" sz="2200" dirty="0"/>
          </a:p>
        </p:txBody>
      </p:sp>
      <p:sp>
        <p:nvSpPr>
          <p:cNvPr id="20" name="Shape 15"/>
          <p:cNvSpPr/>
          <p:nvPr/>
        </p:nvSpPr>
        <p:spPr>
          <a:xfrm>
            <a:off x="8330184" y="2377440"/>
            <a:ext cx="3657600" cy="2788920"/>
          </a:xfrm>
          <a:prstGeom prst="roundRect">
            <a:avLst>
              <a:gd name="adj" fmla="val 3279"/>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1" name="Shape 16"/>
          <p:cNvSpPr/>
          <p:nvPr/>
        </p:nvSpPr>
        <p:spPr>
          <a:xfrm>
            <a:off x="8622792" y="2697480"/>
            <a:ext cx="640080" cy="640080"/>
          </a:xfrm>
          <a:prstGeom prst="ellipse">
            <a:avLst/>
          </a:prstGeom>
          <a:solidFill>
            <a:srgbClr val="9F1AF2"/>
          </a:solidFill>
          <a:ln/>
        </p:spPr>
      </p:sp>
      <p:pic>
        <p:nvPicPr>
          <p:cNvPr id="22" name="Image 3" descr="preencoded.png">    </p:cNvPr>
          <p:cNvPicPr>
            <a:picLocks noChangeAspect="1"/>
          </p:cNvPicPr>
          <p:nvPr/>
        </p:nvPicPr>
        <p:blipFill>
          <a:blip r:embed="rId4"/>
          <a:stretch>
            <a:fillRect/>
          </a:stretch>
        </p:blipFill>
        <p:spPr>
          <a:xfrm>
            <a:off x="8789213" y="2863901"/>
            <a:ext cx="307238" cy="307238"/>
          </a:xfrm>
          <a:prstGeom prst="rect">
            <a:avLst/>
          </a:prstGeom>
        </p:spPr>
      </p:pic>
      <p:sp>
        <p:nvSpPr>
          <p:cNvPr id="23" name="Text 17"/>
          <p:cNvSpPr/>
          <p:nvPr/>
        </p:nvSpPr>
        <p:spPr>
          <a:xfrm>
            <a:off x="9427464" y="2761488"/>
            <a:ext cx="2468880" cy="256032"/>
          </a:xfrm>
          <a:prstGeom prst="rect">
            <a:avLst/>
          </a:prstGeom>
          <a:noFill/>
          <a:ln/>
        </p:spPr>
        <p:txBody>
          <a:bodyPr wrap="square" lIns="0" tIns="0" rIns="0" bIns="0" rtlCol="0" anchor="ctr"/>
          <a:lstStyle/>
          <a:p>
            <a:pPr indent="0" marL="0">
              <a:buNone/>
            </a:pPr>
            <a:r>
              <a:rPr lang="en-US" sz="1050" b="1" spc="200" kern="0" dirty="0">
                <a:solidFill>
                  <a:srgbClr val="9F1AF2"/>
                </a:solidFill>
                <a:latin typeface="Outfit" pitchFamily="34" charset="0"/>
                <a:ea typeface="Outfit" pitchFamily="34" charset="-122"/>
                <a:cs typeface="Outfit" pitchFamily="34" charset="-120"/>
              </a:rPr>
              <a:t>MITTELFRISTIG</a:t>
            </a:r>
            <a:endParaRPr lang="en-US" sz="1050" dirty="0"/>
          </a:p>
        </p:txBody>
      </p:sp>
      <p:sp>
        <p:nvSpPr>
          <p:cNvPr id="24" name="Text 18"/>
          <p:cNvSpPr/>
          <p:nvPr/>
        </p:nvSpPr>
        <p:spPr>
          <a:xfrm>
            <a:off x="9427464" y="3017520"/>
            <a:ext cx="2468880" cy="594360"/>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Bürste trifft Praxis</a:t>
            </a:r>
            <a:endParaRPr lang="en-US" sz="1600" dirty="0"/>
          </a:p>
        </p:txBody>
      </p:sp>
      <p:sp>
        <p:nvSpPr>
          <p:cNvPr id="25" name="Text 19"/>
          <p:cNvSpPr/>
          <p:nvPr/>
        </p:nvSpPr>
        <p:spPr>
          <a:xfrm>
            <a:off x="8622792" y="3794760"/>
            <a:ext cx="3072384" cy="12344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Die Zahnbürsten werden mit der Zahnarztsoftware verbunden. Putzdaten und Prophylaxe wachsen zu einem Ökosystem zusammen.</a:t>
            </a:r>
            <a:endParaRPr lang="en-US" sz="1150" dirty="0"/>
          </a:p>
        </p:txBody>
      </p:sp>
      <p:sp>
        <p:nvSpPr>
          <p:cNvPr id="26" name="Shape 20"/>
          <p:cNvSpPr/>
          <p:nvPr/>
        </p:nvSpPr>
        <p:spPr>
          <a:xfrm>
            <a:off x="502920" y="5440680"/>
            <a:ext cx="11183112" cy="868680"/>
          </a:xfrm>
          <a:prstGeom prst="roundRect">
            <a:avLst>
              <a:gd name="adj" fmla="val 10526"/>
            </a:avLst>
          </a:prstGeom>
          <a:solidFill>
            <a:srgbClr val="230D55"/>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7" name="Text 21"/>
          <p:cNvSpPr/>
          <p:nvPr/>
        </p:nvSpPr>
        <p:spPr>
          <a:xfrm>
            <a:off x="777240" y="5532120"/>
            <a:ext cx="10607040" cy="685800"/>
          </a:xfrm>
          <a:prstGeom prst="rect">
            <a:avLst/>
          </a:prstGeom>
          <a:noFill/>
          <a:ln/>
        </p:spPr>
        <p:txBody>
          <a:bodyPr wrap="square" lIns="0" tIns="0" rIns="0" bIns="0" rtlCol="0" anchor="ctr"/>
          <a:lstStyle/>
          <a:p>
            <a:pPr indent="0" marL="0">
              <a:lnSpc>
                <a:spcPct val="112000"/>
              </a:lnSpc>
              <a:buNone/>
            </a:pPr>
            <a:r>
              <a:rPr lang="en-US" sz="1250" b="1" dirty="0">
                <a:solidFill>
                  <a:srgbClr val="FFFFFF"/>
                </a:solidFill>
                <a:latin typeface="Outfit" pitchFamily="34" charset="0"/>
                <a:ea typeface="Outfit" pitchFamily="34" charset="-122"/>
                <a:cs typeface="Outfit" pitchFamily="34" charset="-120"/>
              </a:rPr>
              <a:t>Darum sind Produktdesign, Fertigung und Qualität für uns zentral. </a:t>
            </a:r>
            <a:pPr indent="0" marL="0">
              <a:lnSpc>
                <a:spcPct val="112000"/>
              </a:lnSpc>
              <a:buNone/>
            </a:pPr>
            <a:r>
              <a:rPr lang="en-US" sz="1250" dirty="0">
                <a:solidFill>
                  <a:srgbClr val="CDC3EE"/>
                </a:solidFill>
                <a:latin typeface="Outfit" pitchFamily="34" charset="0"/>
                <a:ea typeface="Outfit" pitchFamily="34" charset="-122"/>
                <a:cs typeface="Outfit" pitchFamily="34" charset="-120"/>
              </a:rPr>
              <a:t>Jede roaadent Bürste ist ein Baustein dieses Ökosystems und muss dem Anspruch einer zahnmedizinischen Marke genügen.</a:t>
            </a:r>
            <a:endParaRPr lang="en-US" sz="1250" dirty="0"/>
          </a:p>
        </p:txBody>
      </p:sp>
      <p:sp>
        <p:nvSpPr>
          <p:cNvPr id="28" name="Text 22"/>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29" name="Text 23"/>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IHR PARTNER</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Warum roaadent für NORMA24</a:t>
            </a:r>
            <a:endParaRPr lang="en-US" sz="2900" dirty="0"/>
          </a:p>
        </p:txBody>
      </p:sp>
      <p:sp>
        <p:nvSpPr>
          <p:cNvPr id="5" name="Shape 2"/>
          <p:cNvSpPr/>
          <p:nvPr/>
        </p:nvSpPr>
        <p:spPr>
          <a:xfrm>
            <a:off x="502920" y="1600200"/>
            <a:ext cx="5440680" cy="2057400"/>
          </a:xfrm>
          <a:prstGeom prst="roundRect">
            <a:avLst>
              <a:gd name="adj" fmla="val 4444"/>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6" name="Shape 3"/>
          <p:cNvSpPr/>
          <p:nvPr/>
        </p:nvSpPr>
        <p:spPr>
          <a:xfrm>
            <a:off x="822960" y="1984248"/>
            <a:ext cx="658368" cy="658368"/>
          </a:xfrm>
          <a:prstGeom prst="ellipse">
            <a:avLst/>
          </a:prstGeom>
          <a:solidFill>
            <a:srgbClr val="9F1AF2"/>
          </a:solidFill>
          <a:ln/>
        </p:spPr>
      </p:sp>
      <p:pic>
        <p:nvPicPr>
          <p:cNvPr id="7" name="Image 1" descr="preencoded.png">    </p:cNvPr>
          <p:cNvPicPr>
            <a:picLocks noChangeAspect="1"/>
          </p:cNvPicPr>
          <p:nvPr/>
        </p:nvPicPr>
        <p:blipFill>
          <a:blip r:embed="rId2"/>
          <a:stretch>
            <a:fillRect/>
          </a:stretch>
        </p:blipFill>
        <p:spPr>
          <a:xfrm>
            <a:off x="994136" y="2155424"/>
            <a:ext cx="316017" cy="316017"/>
          </a:xfrm>
          <a:prstGeom prst="rect">
            <a:avLst/>
          </a:prstGeom>
        </p:spPr>
      </p:pic>
      <p:sp>
        <p:nvSpPr>
          <p:cNvPr id="8" name="Text 4"/>
          <p:cNvSpPr/>
          <p:nvPr/>
        </p:nvSpPr>
        <p:spPr>
          <a:xfrm>
            <a:off x="1691640" y="1856232"/>
            <a:ext cx="4069080" cy="621792"/>
          </a:xfrm>
          <a:prstGeom prst="rect">
            <a:avLst/>
          </a:prstGeom>
          <a:noFill/>
          <a:ln/>
        </p:spPr>
        <p:txBody>
          <a:bodyPr wrap="square" lIns="0" tIns="0" rIns="0" bIns="0" rtlCol="0" anchor="t"/>
          <a:lstStyle/>
          <a:p>
            <a:pPr indent="0" marL="0">
              <a:buNone/>
            </a:pPr>
            <a:r>
              <a:rPr lang="en-US" sz="1500" b="1" dirty="0">
                <a:solidFill>
                  <a:srgbClr val="FFFFFF"/>
                </a:solidFill>
                <a:latin typeface="Outfit" pitchFamily="34" charset="0"/>
                <a:ea typeface="Outfit" pitchFamily="34" charset="-122"/>
                <a:cs typeface="Outfit" pitchFamily="34" charset="-120"/>
              </a:rPr>
              <a:t>Schweizer Marke, zertifizierte Fertigung</a:t>
            </a:r>
            <a:endParaRPr lang="en-US" sz="1500" dirty="0"/>
          </a:p>
        </p:txBody>
      </p:sp>
      <p:sp>
        <p:nvSpPr>
          <p:cNvPr id="9" name="Text 5"/>
          <p:cNvSpPr/>
          <p:nvPr/>
        </p:nvSpPr>
        <p:spPr>
          <a:xfrm>
            <a:off x="1691640" y="2468880"/>
            <a:ext cx="4069080" cy="1097280"/>
          </a:xfrm>
          <a:prstGeom prst="rect">
            <a:avLst/>
          </a:prstGeom>
          <a:noFill/>
          <a:ln/>
        </p:spPr>
        <p:txBody>
          <a:bodyPr wrap="square" lIns="0" tIns="0" rIns="0" bIns="0" rtlCol="0" anchor="t"/>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Entwicklung, Qualitätssicherung und Vertrieb aus der Schweiz. Gefertigt wird bei spezialisierten, auditierten Produktionspartnern, CE-konform mit LVD-, EMV- und RoHS-Zertifikaten.</a:t>
            </a:r>
            <a:endParaRPr lang="en-US" sz="1100" dirty="0"/>
          </a:p>
        </p:txBody>
      </p:sp>
      <p:sp>
        <p:nvSpPr>
          <p:cNvPr id="10" name="Shape 6"/>
          <p:cNvSpPr/>
          <p:nvPr/>
        </p:nvSpPr>
        <p:spPr>
          <a:xfrm>
            <a:off x="6217920" y="1600200"/>
            <a:ext cx="5440680" cy="2057400"/>
          </a:xfrm>
          <a:prstGeom prst="roundRect">
            <a:avLst>
              <a:gd name="adj" fmla="val 4444"/>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1" name="Shape 7"/>
          <p:cNvSpPr/>
          <p:nvPr/>
        </p:nvSpPr>
        <p:spPr>
          <a:xfrm>
            <a:off x="6537960" y="1984248"/>
            <a:ext cx="658368" cy="658368"/>
          </a:xfrm>
          <a:prstGeom prst="ellipse">
            <a:avLst/>
          </a:prstGeom>
          <a:solidFill>
            <a:srgbClr val="9F1AF2"/>
          </a:solidFill>
          <a:ln/>
        </p:spPr>
      </p:sp>
      <p:pic>
        <p:nvPicPr>
          <p:cNvPr id="12" name="Image 2" descr="preencoded.png">    </p:cNvPr>
          <p:cNvPicPr>
            <a:picLocks noChangeAspect="1"/>
          </p:cNvPicPr>
          <p:nvPr/>
        </p:nvPicPr>
        <p:blipFill>
          <a:blip r:embed="rId3"/>
          <a:stretch>
            <a:fillRect/>
          </a:stretch>
        </p:blipFill>
        <p:spPr>
          <a:xfrm>
            <a:off x="6709136" y="2155424"/>
            <a:ext cx="316017" cy="316017"/>
          </a:xfrm>
          <a:prstGeom prst="rect">
            <a:avLst/>
          </a:prstGeom>
        </p:spPr>
      </p:pic>
      <p:sp>
        <p:nvSpPr>
          <p:cNvPr id="13" name="Text 8"/>
          <p:cNvSpPr/>
          <p:nvPr/>
        </p:nvSpPr>
        <p:spPr>
          <a:xfrm>
            <a:off x="7406640" y="1856232"/>
            <a:ext cx="4069080" cy="621792"/>
          </a:xfrm>
          <a:prstGeom prst="rect">
            <a:avLst/>
          </a:prstGeom>
          <a:noFill/>
          <a:ln/>
        </p:spPr>
        <p:txBody>
          <a:bodyPr wrap="square" lIns="0" tIns="0" rIns="0" bIns="0" rtlCol="0" anchor="t"/>
          <a:lstStyle/>
          <a:p>
            <a:pPr indent="0" marL="0">
              <a:buNone/>
            </a:pPr>
            <a:r>
              <a:rPr lang="en-US" sz="1500" b="1" dirty="0">
                <a:solidFill>
                  <a:srgbClr val="FFFFFF"/>
                </a:solidFill>
                <a:latin typeface="Outfit" pitchFamily="34" charset="0"/>
                <a:ea typeface="Outfit" pitchFamily="34" charset="-122"/>
                <a:cs typeface="Outfit" pitchFamily="34" charset="-120"/>
              </a:rPr>
              <a:t>DDP-Vollservice bis ins Zentrallager</a:t>
            </a:r>
            <a:endParaRPr lang="en-US" sz="1500" dirty="0"/>
          </a:p>
        </p:txBody>
      </p:sp>
      <p:sp>
        <p:nvSpPr>
          <p:cNvPr id="14" name="Text 9"/>
          <p:cNvSpPr/>
          <p:nvPr/>
        </p:nvSpPr>
        <p:spPr>
          <a:xfrm>
            <a:off x="7406640" y="2468880"/>
            <a:ext cx="4069080" cy="1097280"/>
          </a:xfrm>
          <a:prstGeom prst="rect">
            <a:avLst/>
          </a:prstGeom>
          <a:noFill/>
          <a:ln/>
        </p:spPr>
        <p:txBody>
          <a:bodyPr wrap="square" lIns="0" tIns="0" rIns="0" bIns="0" rtlCol="0" anchor="t"/>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Schweizerpunkt übernimmt Versand, Verzollung und Einfuhrabwicklung in Deutschland. Sie erhalten die Ware fertig angeliefert, wie von einem deutschen Lieferanten.</a:t>
            </a:r>
            <a:endParaRPr lang="en-US" sz="1100" dirty="0"/>
          </a:p>
        </p:txBody>
      </p:sp>
      <p:sp>
        <p:nvSpPr>
          <p:cNvPr id="15" name="Shape 10"/>
          <p:cNvSpPr/>
          <p:nvPr/>
        </p:nvSpPr>
        <p:spPr>
          <a:xfrm>
            <a:off x="502920" y="3931920"/>
            <a:ext cx="5440680" cy="2057400"/>
          </a:xfrm>
          <a:prstGeom prst="roundRect">
            <a:avLst>
              <a:gd name="adj" fmla="val 4444"/>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6" name="Shape 11"/>
          <p:cNvSpPr/>
          <p:nvPr/>
        </p:nvSpPr>
        <p:spPr>
          <a:xfrm>
            <a:off x="822960" y="4315968"/>
            <a:ext cx="658368" cy="658368"/>
          </a:xfrm>
          <a:prstGeom prst="ellipse">
            <a:avLst/>
          </a:prstGeom>
          <a:solidFill>
            <a:srgbClr val="9F1AF2"/>
          </a:solidFill>
          <a:ln/>
        </p:spPr>
      </p:sp>
      <p:pic>
        <p:nvPicPr>
          <p:cNvPr id="17" name="Image 3" descr="preencoded.png">    </p:cNvPr>
          <p:cNvPicPr>
            <a:picLocks noChangeAspect="1"/>
          </p:cNvPicPr>
          <p:nvPr/>
        </p:nvPicPr>
        <p:blipFill>
          <a:blip r:embed="rId4"/>
          <a:stretch>
            <a:fillRect/>
          </a:stretch>
        </p:blipFill>
        <p:spPr>
          <a:xfrm>
            <a:off x="994136" y="4487144"/>
            <a:ext cx="316017" cy="316017"/>
          </a:xfrm>
          <a:prstGeom prst="rect">
            <a:avLst/>
          </a:prstGeom>
        </p:spPr>
      </p:pic>
      <p:sp>
        <p:nvSpPr>
          <p:cNvPr id="18" name="Text 12"/>
          <p:cNvSpPr/>
          <p:nvPr/>
        </p:nvSpPr>
        <p:spPr>
          <a:xfrm>
            <a:off x="1691640" y="4187952"/>
            <a:ext cx="4069080" cy="621792"/>
          </a:xfrm>
          <a:prstGeom prst="rect">
            <a:avLst/>
          </a:prstGeom>
          <a:noFill/>
          <a:ln/>
        </p:spPr>
        <p:txBody>
          <a:bodyPr wrap="square" lIns="0" tIns="0" rIns="0" bIns="0" rtlCol="0" anchor="t"/>
          <a:lstStyle/>
          <a:p>
            <a:pPr indent="0" marL="0">
              <a:buNone/>
            </a:pPr>
            <a:r>
              <a:rPr lang="en-US" sz="1500" b="1" dirty="0">
                <a:solidFill>
                  <a:srgbClr val="FFFFFF"/>
                </a:solidFill>
                <a:latin typeface="Outfit" pitchFamily="34" charset="0"/>
                <a:ea typeface="Outfit" pitchFamily="34" charset="-122"/>
                <a:cs typeface="Outfit" pitchFamily="34" charset="-120"/>
              </a:rPr>
              <a:t>Lieferzeit 2 bis 3 Monate</a:t>
            </a:r>
            <a:endParaRPr lang="en-US" sz="1500" dirty="0"/>
          </a:p>
        </p:txBody>
      </p:sp>
      <p:sp>
        <p:nvSpPr>
          <p:cNvPr id="19" name="Text 13"/>
          <p:cNvSpPr/>
          <p:nvPr/>
        </p:nvSpPr>
        <p:spPr>
          <a:xfrm>
            <a:off x="1691640" y="4800600"/>
            <a:ext cx="4069080" cy="1097280"/>
          </a:xfrm>
          <a:prstGeom prst="rect">
            <a:avLst/>
          </a:prstGeom>
          <a:noFill/>
          <a:ln/>
        </p:spPr>
        <p:txBody>
          <a:bodyPr wrap="square" lIns="0" tIns="0" rIns="0" bIns="0" rtlCol="0" anchor="t"/>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Produktion in rund 30 bis 45 Tagen, Seefracht nach Hamburg in etwa 60 Tagen. So erreichen wir ein kurzes, planbares Lieferfenster.</a:t>
            </a:r>
            <a:endParaRPr lang="en-US" sz="1100" dirty="0"/>
          </a:p>
        </p:txBody>
      </p:sp>
      <p:sp>
        <p:nvSpPr>
          <p:cNvPr id="20" name="Shape 14"/>
          <p:cNvSpPr/>
          <p:nvPr/>
        </p:nvSpPr>
        <p:spPr>
          <a:xfrm>
            <a:off x="6217920" y="3931920"/>
            <a:ext cx="5440680" cy="2057400"/>
          </a:xfrm>
          <a:prstGeom prst="roundRect">
            <a:avLst>
              <a:gd name="adj" fmla="val 4444"/>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1" name="Shape 15"/>
          <p:cNvSpPr/>
          <p:nvPr/>
        </p:nvSpPr>
        <p:spPr>
          <a:xfrm>
            <a:off x="6537960" y="4315968"/>
            <a:ext cx="658368" cy="658368"/>
          </a:xfrm>
          <a:prstGeom prst="ellipse">
            <a:avLst/>
          </a:prstGeom>
          <a:solidFill>
            <a:srgbClr val="9F1AF2"/>
          </a:solidFill>
          <a:ln/>
        </p:spPr>
      </p:sp>
      <p:pic>
        <p:nvPicPr>
          <p:cNvPr id="22" name="Image 4" descr="preencoded.png">    </p:cNvPr>
          <p:cNvPicPr>
            <a:picLocks noChangeAspect="1"/>
          </p:cNvPicPr>
          <p:nvPr/>
        </p:nvPicPr>
        <p:blipFill>
          <a:blip r:embed="rId5"/>
          <a:stretch>
            <a:fillRect/>
          </a:stretch>
        </p:blipFill>
        <p:spPr>
          <a:xfrm>
            <a:off x="6709136" y="4487144"/>
            <a:ext cx="316017" cy="316017"/>
          </a:xfrm>
          <a:prstGeom prst="rect">
            <a:avLst/>
          </a:prstGeom>
        </p:spPr>
      </p:pic>
      <p:sp>
        <p:nvSpPr>
          <p:cNvPr id="23" name="Text 16"/>
          <p:cNvSpPr/>
          <p:nvPr/>
        </p:nvSpPr>
        <p:spPr>
          <a:xfrm>
            <a:off x="7406640" y="4187952"/>
            <a:ext cx="4069080" cy="621792"/>
          </a:xfrm>
          <a:prstGeom prst="rect">
            <a:avLst/>
          </a:prstGeom>
          <a:noFill/>
          <a:ln/>
        </p:spPr>
        <p:txBody>
          <a:bodyPr wrap="square" lIns="0" tIns="0" rIns="0" bIns="0" rtlCol="0" anchor="t"/>
          <a:lstStyle/>
          <a:p>
            <a:pPr indent="0" marL="0">
              <a:buNone/>
            </a:pPr>
            <a:r>
              <a:rPr lang="en-US" sz="1500" b="1" dirty="0">
                <a:solidFill>
                  <a:srgbClr val="FFFFFF"/>
                </a:solidFill>
                <a:latin typeface="Outfit" pitchFamily="34" charset="0"/>
                <a:ea typeface="Outfit" pitchFamily="34" charset="-122"/>
                <a:cs typeface="Outfit" pitchFamily="34" charset="-120"/>
              </a:rPr>
              <a:t>Stabile Konditionen</a:t>
            </a:r>
            <a:endParaRPr lang="en-US" sz="1500" dirty="0"/>
          </a:p>
        </p:txBody>
      </p:sp>
      <p:sp>
        <p:nvSpPr>
          <p:cNvPr id="24" name="Text 17"/>
          <p:cNvSpPr/>
          <p:nvPr/>
        </p:nvSpPr>
        <p:spPr>
          <a:xfrm>
            <a:off x="7406640" y="4800600"/>
            <a:ext cx="4069080" cy="1097280"/>
          </a:xfrm>
          <a:prstGeom prst="rect">
            <a:avLst/>
          </a:prstGeom>
          <a:noFill/>
          <a:ln/>
        </p:spPr>
        <p:txBody>
          <a:bodyPr wrap="square" lIns="0" tIns="0" rIns="0" bIns="0" rtlCol="0" anchor="t"/>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Feste Bruttopreise inkl. Versand und Verzollung, 60 Tage Preisbindung und klare Skonto-Optionen, trotz volatiler Weltwirtschaft und Logistik.</a:t>
            </a:r>
            <a:endParaRPr lang="en-US" sz="1100" dirty="0"/>
          </a:p>
        </p:txBody>
      </p:sp>
      <p:sp>
        <p:nvSpPr>
          <p:cNvPr id="25" name="Text 18"/>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26" name="Text 19"/>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PORTFOLIO 2026</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Zwei Produkte für Markt und Online-Shop</a:t>
            </a:r>
            <a:endParaRPr lang="en-US" sz="2900" dirty="0"/>
          </a:p>
        </p:txBody>
      </p:sp>
      <p:sp>
        <p:nvSpPr>
          <p:cNvPr id="5" name="Shape 2"/>
          <p:cNvSpPr/>
          <p:nvPr/>
        </p:nvSpPr>
        <p:spPr>
          <a:xfrm>
            <a:off x="822960" y="1572768"/>
            <a:ext cx="5074920" cy="4709160"/>
          </a:xfrm>
          <a:prstGeom prst="roundRect">
            <a:avLst>
              <a:gd name="adj" fmla="val 1942"/>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6" name="Shape 3"/>
          <p:cNvSpPr/>
          <p:nvPr/>
        </p:nvSpPr>
        <p:spPr>
          <a:xfrm>
            <a:off x="1097280" y="1847088"/>
            <a:ext cx="2148840" cy="3108960"/>
          </a:xfrm>
          <a:prstGeom prst="roundRect">
            <a:avLst>
              <a:gd name="adj" fmla="val 3404"/>
            </a:avLst>
          </a:prstGeom>
          <a:solidFill>
            <a:srgbClr val="FFFFFF"/>
          </a:solidFill>
          <a:ln/>
        </p:spPr>
      </p:sp>
      <p:pic>
        <p:nvPicPr>
          <p:cNvPr id="7" name="Image 1" descr="preencoded.png">    </p:cNvPr>
          <p:cNvPicPr>
            <a:picLocks noChangeAspect="1"/>
          </p:cNvPicPr>
          <p:nvPr/>
        </p:nvPicPr>
        <p:blipFill>
          <a:blip r:embed="rId2"/>
          <a:stretch>
            <a:fillRect/>
          </a:stretch>
        </p:blipFill>
        <p:spPr>
          <a:xfrm>
            <a:off x="1257300" y="2029968"/>
            <a:ext cx="1828800" cy="2743200"/>
          </a:xfrm>
          <a:prstGeom prst="rect">
            <a:avLst/>
          </a:prstGeom>
        </p:spPr>
      </p:pic>
      <p:sp>
        <p:nvSpPr>
          <p:cNvPr id="8" name="Text 4"/>
          <p:cNvSpPr/>
          <p:nvPr/>
        </p:nvSpPr>
        <p:spPr>
          <a:xfrm>
            <a:off x="3474720" y="1984248"/>
            <a:ext cx="2148840" cy="685800"/>
          </a:xfrm>
          <a:prstGeom prst="rect">
            <a:avLst/>
          </a:prstGeom>
          <a:noFill/>
          <a:ln/>
        </p:spPr>
        <p:txBody>
          <a:bodyPr wrap="square" lIns="0" tIns="0" rIns="0" bIns="0" rtlCol="0" anchor="ctr"/>
          <a:lstStyle/>
          <a:p>
            <a:pPr indent="0" marL="0">
              <a:buNone/>
            </a:pPr>
            <a:r>
              <a:rPr lang="en-US" sz="1900" b="1" dirty="0">
                <a:solidFill>
                  <a:srgbClr val="FFFFFF"/>
                </a:solidFill>
                <a:latin typeface="Outfit" pitchFamily="34" charset="0"/>
                <a:ea typeface="Outfit" pitchFamily="34" charset="-122"/>
                <a:cs typeface="Outfit" pitchFamily="34" charset="-120"/>
              </a:rPr>
              <a:t>roaadent the one</a:t>
            </a:r>
            <a:endParaRPr lang="en-US" sz="1900" dirty="0"/>
          </a:p>
        </p:txBody>
      </p:sp>
      <p:sp>
        <p:nvSpPr>
          <p:cNvPr id="9" name="Text 5"/>
          <p:cNvSpPr/>
          <p:nvPr/>
        </p:nvSpPr>
        <p:spPr>
          <a:xfrm>
            <a:off x="3474720" y="2670048"/>
            <a:ext cx="2148840" cy="320040"/>
          </a:xfrm>
          <a:prstGeom prst="rect">
            <a:avLst/>
          </a:prstGeom>
          <a:noFill/>
          <a:ln/>
        </p:spPr>
        <p:txBody>
          <a:bodyPr wrap="square" lIns="0" tIns="0" rIns="0" bIns="0" rtlCol="0" anchor="ctr"/>
          <a:lstStyle/>
          <a:p>
            <a:pPr indent="0" marL="0">
              <a:buNone/>
            </a:pPr>
            <a:r>
              <a:rPr lang="en-US" sz="1200" i="1" dirty="0">
                <a:solidFill>
                  <a:srgbClr val="9F1AF2"/>
                </a:solidFill>
                <a:latin typeface="Outfit" pitchFamily="34" charset="0"/>
                <a:ea typeface="Outfit" pitchFamily="34" charset="-122"/>
                <a:cs typeface="Outfit" pitchFamily="34" charset="-120"/>
              </a:rPr>
              <a:t>Performance-Flaggschiff</a:t>
            </a:r>
            <a:endParaRPr lang="en-US" sz="1200" dirty="0"/>
          </a:p>
        </p:txBody>
      </p:sp>
      <p:sp>
        <p:nvSpPr>
          <p:cNvPr id="10" name="Text 6"/>
          <p:cNvSpPr/>
          <p:nvPr/>
        </p:nvSpPr>
        <p:spPr>
          <a:xfrm>
            <a:off x="3474720" y="3054096"/>
            <a:ext cx="2148840" cy="137160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Ultralange Akkulaufzeit, 60.000+ VPM, 5 Modi, 2-in-1 für Zähne und Gesicht.</a:t>
            </a:r>
            <a:endParaRPr lang="en-US" sz="1150" dirty="0"/>
          </a:p>
        </p:txBody>
      </p:sp>
      <p:sp>
        <p:nvSpPr>
          <p:cNvPr id="11" name="Shape 7"/>
          <p:cNvSpPr/>
          <p:nvPr/>
        </p:nvSpPr>
        <p:spPr>
          <a:xfrm>
            <a:off x="3474720" y="4407408"/>
            <a:ext cx="1965960" cy="548640"/>
          </a:xfrm>
          <a:prstGeom prst="roundRect">
            <a:avLst>
              <a:gd name="adj" fmla="val 15000"/>
            </a:avLst>
          </a:prstGeom>
          <a:solidFill>
            <a:srgbClr val="9F1AF2"/>
          </a:solidFill>
          <a:ln/>
        </p:spPr>
      </p:sp>
      <p:sp>
        <p:nvSpPr>
          <p:cNvPr id="12" name="Text 8"/>
          <p:cNvSpPr/>
          <p:nvPr/>
        </p:nvSpPr>
        <p:spPr>
          <a:xfrm>
            <a:off x="3474720" y="4407408"/>
            <a:ext cx="1965960" cy="548640"/>
          </a:xfrm>
          <a:prstGeom prst="rect">
            <a:avLst/>
          </a:prstGeom>
          <a:noFill/>
          <a:ln/>
        </p:spPr>
        <p:txBody>
          <a:bodyPr wrap="square" lIns="0" tIns="0" rIns="0" bIns="0" rtlCol="0" anchor="ctr"/>
          <a:lstStyle/>
          <a:p>
            <a:pPr algn="ctr" indent="0" marL="0">
              <a:buNone/>
            </a:pPr>
            <a:r>
              <a:rPr lang="en-US" sz="1700" b="1" dirty="0">
                <a:solidFill>
                  <a:srgbClr val="FFFFFF"/>
                </a:solidFill>
                <a:latin typeface="Outfit" pitchFamily="34" charset="0"/>
                <a:ea typeface="Outfit" pitchFamily="34" charset="-122"/>
                <a:cs typeface="Outfit" pitchFamily="34" charset="-120"/>
              </a:rPr>
              <a:t>41,90 € </a:t>
            </a:r>
            <a:pPr algn="ctr" indent="0" marL="0">
              <a:buNone/>
            </a:pPr>
            <a:r>
              <a:rPr lang="en-US" sz="1000" dirty="0">
                <a:solidFill>
                  <a:srgbClr val="EFDFFE"/>
                </a:solidFill>
                <a:latin typeface="Outfit" pitchFamily="34" charset="0"/>
                <a:ea typeface="Outfit" pitchFamily="34" charset="-122"/>
                <a:cs typeface="Outfit" pitchFamily="34" charset="-120"/>
              </a:rPr>
              <a:t>brutto</a:t>
            </a:r>
            <a:endParaRPr lang="en-US" sz="1700" dirty="0"/>
          </a:p>
        </p:txBody>
      </p:sp>
      <p:sp>
        <p:nvSpPr>
          <p:cNvPr id="13" name="Text 9"/>
          <p:cNvSpPr/>
          <p:nvPr/>
        </p:nvSpPr>
        <p:spPr>
          <a:xfrm>
            <a:off x="1097280" y="5157216"/>
            <a:ext cx="4526280" cy="320040"/>
          </a:xfrm>
          <a:prstGeom prst="rect">
            <a:avLst/>
          </a:prstGeom>
          <a:noFill/>
          <a:ln/>
        </p:spPr>
        <p:txBody>
          <a:bodyPr wrap="square" lIns="0" tIns="0" rIns="0" bIns="0" rtlCol="0" anchor="ctr"/>
          <a:lstStyle/>
          <a:p>
            <a:pPr indent="0" marL="0">
              <a:buNone/>
            </a:pPr>
            <a:r>
              <a:rPr lang="en-US" sz="1100" dirty="0">
                <a:solidFill>
                  <a:srgbClr val="CDC3EE"/>
                </a:solidFill>
                <a:latin typeface="Outfit" pitchFamily="34" charset="0"/>
                <a:ea typeface="Outfit" pitchFamily="34" charset="-122"/>
                <a:cs typeface="Outfit" pitchFamily="34" charset="-120"/>
              </a:rPr>
              <a:t>Erhältlich in Alpin Weiss · Saphir Blau · Pink</a:t>
            </a:r>
            <a:endParaRPr lang="en-US" sz="1100" dirty="0"/>
          </a:p>
        </p:txBody>
      </p:sp>
      <p:sp>
        <p:nvSpPr>
          <p:cNvPr id="14" name="Text 10"/>
          <p:cNvSpPr/>
          <p:nvPr/>
        </p:nvSpPr>
        <p:spPr>
          <a:xfrm>
            <a:off x="1097280" y="5504688"/>
            <a:ext cx="4526280" cy="548640"/>
          </a:xfrm>
          <a:prstGeom prst="rect">
            <a:avLst/>
          </a:prstGeom>
          <a:noFill/>
          <a:ln/>
        </p:spPr>
        <p:txBody>
          <a:bodyPr wrap="square" lIns="0" tIns="0" rIns="0" bIns="0" rtlCol="0" anchor="ctr"/>
          <a:lstStyle/>
          <a:p>
            <a:pPr indent="0" marL="0">
              <a:lnSpc>
                <a:spcPct val="110000"/>
              </a:lnSpc>
              <a:buNone/>
            </a:pPr>
            <a:r>
              <a:rPr lang="en-US" sz="1100" dirty="0">
                <a:solidFill>
                  <a:srgbClr val="9C90C9"/>
                </a:solidFill>
                <a:latin typeface="Outfit" pitchFamily="34" charset="0"/>
                <a:ea typeface="Outfit" pitchFamily="34" charset="-122"/>
                <a:cs typeface="Outfit" pitchFamily="34" charset="-120"/>
              </a:rPr>
              <a:t>Lieferzeit 2–3 Monate · inkl. Versand &amp; Verzollung (DDP)</a:t>
            </a:r>
            <a:endParaRPr lang="en-US" sz="1100" dirty="0"/>
          </a:p>
        </p:txBody>
      </p:sp>
      <p:sp>
        <p:nvSpPr>
          <p:cNvPr id="15" name="Shape 11"/>
          <p:cNvSpPr/>
          <p:nvPr/>
        </p:nvSpPr>
        <p:spPr>
          <a:xfrm>
            <a:off x="6309360" y="1572768"/>
            <a:ext cx="5074920" cy="4709160"/>
          </a:xfrm>
          <a:prstGeom prst="roundRect">
            <a:avLst>
              <a:gd name="adj" fmla="val 1942"/>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6" name="Shape 12"/>
          <p:cNvSpPr/>
          <p:nvPr/>
        </p:nvSpPr>
        <p:spPr>
          <a:xfrm>
            <a:off x="6583680" y="1847088"/>
            <a:ext cx="2148840" cy="3108960"/>
          </a:xfrm>
          <a:prstGeom prst="roundRect">
            <a:avLst>
              <a:gd name="adj" fmla="val 3404"/>
            </a:avLst>
          </a:prstGeom>
          <a:solidFill>
            <a:srgbClr val="FFFFFF"/>
          </a:solidFill>
          <a:ln/>
        </p:spPr>
      </p:sp>
      <p:pic>
        <p:nvPicPr>
          <p:cNvPr id="17" name="Image 2" descr="preencoded.png">    </p:cNvPr>
          <p:cNvPicPr>
            <a:picLocks noChangeAspect="1"/>
          </p:cNvPicPr>
          <p:nvPr/>
        </p:nvPicPr>
        <p:blipFill>
          <a:blip r:embed="rId3"/>
          <a:stretch>
            <a:fillRect/>
          </a:stretch>
        </p:blipFill>
        <p:spPr>
          <a:xfrm>
            <a:off x="6743002" y="2029968"/>
            <a:ext cx="1830196" cy="2743200"/>
          </a:xfrm>
          <a:prstGeom prst="rect">
            <a:avLst/>
          </a:prstGeom>
        </p:spPr>
      </p:pic>
      <p:sp>
        <p:nvSpPr>
          <p:cNvPr id="18" name="Text 13"/>
          <p:cNvSpPr/>
          <p:nvPr/>
        </p:nvSpPr>
        <p:spPr>
          <a:xfrm>
            <a:off x="8961120" y="1984248"/>
            <a:ext cx="2148840" cy="685800"/>
          </a:xfrm>
          <a:prstGeom prst="rect">
            <a:avLst/>
          </a:prstGeom>
          <a:noFill/>
          <a:ln/>
        </p:spPr>
        <p:txBody>
          <a:bodyPr wrap="square" lIns="0" tIns="0" rIns="0" bIns="0" rtlCol="0" anchor="ctr"/>
          <a:lstStyle/>
          <a:p>
            <a:pPr indent="0" marL="0">
              <a:buNone/>
            </a:pPr>
            <a:r>
              <a:rPr lang="en-US" sz="1900" b="1" dirty="0">
                <a:solidFill>
                  <a:srgbClr val="FFFFFF"/>
                </a:solidFill>
                <a:latin typeface="Outfit" pitchFamily="34" charset="0"/>
                <a:ea typeface="Outfit" pitchFamily="34" charset="-122"/>
                <a:cs typeface="Outfit" pitchFamily="34" charset="-120"/>
              </a:rPr>
              <a:t>the one AI mini</a:t>
            </a:r>
            <a:endParaRPr lang="en-US" sz="1900" dirty="0"/>
          </a:p>
        </p:txBody>
      </p:sp>
      <p:sp>
        <p:nvSpPr>
          <p:cNvPr id="19" name="Text 14"/>
          <p:cNvSpPr/>
          <p:nvPr/>
        </p:nvSpPr>
        <p:spPr>
          <a:xfrm>
            <a:off x="8961120" y="2670048"/>
            <a:ext cx="2148840" cy="320040"/>
          </a:xfrm>
          <a:prstGeom prst="rect">
            <a:avLst/>
          </a:prstGeom>
          <a:noFill/>
          <a:ln/>
        </p:spPr>
        <p:txBody>
          <a:bodyPr wrap="square" lIns="0" tIns="0" rIns="0" bIns="0" rtlCol="0" anchor="ctr"/>
          <a:lstStyle/>
          <a:p>
            <a:pPr indent="0" marL="0">
              <a:buNone/>
            </a:pPr>
            <a:r>
              <a:rPr lang="en-US" sz="1200" i="1" dirty="0">
                <a:solidFill>
                  <a:srgbClr val="9F1AF2"/>
                </a:solidFill>
                <a:latin typeface="Outfit" pitchFamily="34" charset="0"/>
                <a:ea typeface="Outfit" pitchFamily="34" charset="-122"/>
                <a:cs typeface="Outfit" pitchFamily="34" charset="-120"/>
              </a:rPr>
              <a:t>Intelligente Kinderzahnbürste</a:t>
            </a:r>
            <a:endParaRPr lang="en-US" sz="1200" dirty="0"/>
          </a:p>
        </p:txBody>
      </p:sp>
      <p:sp>
        <p:nvSpPr>
          <p:cNvPr id="20" name="Text 15"/>
          <p:cNvSpPr/>
          <p:nvPr/>
        </p:nvSpPr>
        <p:spPr>
          <a:xfrm>
            <a:off x="8961120" y="3054096"/>
            <a:ext cx="2148840" cy="137160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Lernende KI-Putzanpassung und sanfte, kindgerechte Reinigungsmodi.</a:t>
            </a:r>
            <a:endParaRPr lang="en-US" sz="1150" dirty="0"/>
          </a:p>
        </p:txBody>
      </p:sp>
      <p:sp>
        <p:nvSpPr>
          <p:cNvPr id="21" name="Shape 16"/>
          <p:cNvSpPr/>
          <p:nvPr/>
        </p:nvSpPr>
        <p:spPr>
          <a:xfrm>
            <a:off x="8961120" y="4407408"/>
            <a:ext cx="1965960" cy="548640"/>
          </a:xfrm>
          <a:prstGeom prst="roundRect">
            <a:avLst>
              <a:gd name="adj" fmla="val 15000"/>
            </a:avLst>
          </a:prstGeom>
          <a:solidFill>
            <a:srgbClr val="9F1AF2"/>
          </a:solidFill>
          <a:ln/>
        </p:spPr>
      </p:sp>
      <p:sp>
        <p:nvSpPr>
          <p:cNvPr id="22" name="Text 17"/>
          <p:cNvSpPr/>
          <p:nvPr/>
        </p:nvSpPr>
        <p:spPr>
          <a:xfrm>
            <a:off x="8961120" y="4407408"/>
            <a:ext cx="1965960" cy="548640"/>
          </a:xfrm>
          <a:prstGeom prst="rect">
            <a:avLst/>
          </a:prstGeom>
          <a:noFill/>
          <a:ln/>
        </p:spPr>
        <p:txBody>
          <a:bodyPr wrap="square" lIns="0" tIns="0" rIns="0" bIns="0" rtlCol="0" anchor="ctr"/>
          <a:lstStyle/>
          <a:p>
            <a:pPr algn="ctr" indent="0" marL="0">
              <a:buNone/>
            </a:pPr>
            <a:r>
              <a:rPr lang="en-US" sz="1700" b="1" dirty="0">
                <a:solidFill>
                  <a:srgbClr val="FFFFFF"/>
                </a:solidFill>
                <a:latin typeface="Outfit" pitchFamily="34" charset="0"/>
                <a:ea typeface="Outfit" pitchFamily="34" charset="-122"/>
                <a:cs typeface="Outfit" pitchFamily="34" charset="-120"/>
              </a:rPr>
              <a:t>39,00 € </a:t>
            </a:r>
            <a:pPr algn="ctr" indent="0" marL="0">
              <a:buNone/>
            </a:pPr>
            <a:r>
              <a:rPr lang="en-US" sz="1000" dirty="0">
                <a:solidFill>
                  <a:srgbClr val="EFDFFE"/>
                </a:solidFill>
                <a:latin typeface="Outfit" pitchFamily="34" charset="0"/>
                <a:ea typeface="Outfit" pitchFamily="34" charset="-122"/>
                <a:cs typeface="Outfit" pitchFamily="34" charset="-120"/>
              </a:rPr>
              <a:t>brutto</a:t>
            </a:r>
            <a:endParaRPr lang="en-US" sz="1700" dirty="0"/>
          </a:p>
        </p:txBody>
      </p:sp>
      <p:sp>
        <p:nvSpPr>
          <p:cNvPr id="23" name="Text 18"/>
          <p:cNvSpPr/>
          <p:nvPr/>
        </p:nvSpPr>
        <p:spPr>
          <a:xfrm>
            <a:off x="6583680" y="5157216"/>
            <a:ext cx="4526280" cy="320040"/>
          </a:xfrm>
          <a:prstGeom prst="rect">
            <a:avLst/>
          </a:prstGeom>
          <a:noFill/>
          <a:ln/>
        </p:spPr>
        <p:txBody>
          <a:bodyPr wrap="square" lIns="0" tIns="0" rIns="0" bIns="0" rtlCol="0" anchor="ctr"/>
          <a:lstStyle/>
          <a:p>
            <a:pPr indent="0" marL="0">
              <a:buNone/>
            </a:pPr>
            <a:r>
              <a:rPr lang="en-US" sz="1100" dirty="0">
                <a:solidFill>
                  <a:srgbClr val="CDC3EE"/>
                </a:solidFill>
                <a:latin typeface="Outfit" pitchFamily="34" charset="0"/>
                <a:ea typeface="Outfit" pitchFamily="34" charset="-122"/>
                <a:cs typeface="Outfit" pitchFamily="34" charset="-120"/>
              </a:rPr>
              <a:t>Erhältlich in Himmel Blau · Pink</a:t>
            </a:r>
            <a:endParaRPr lang="en-US" sz="1100" dirty="0"/>
          </a:p>
        </p:txBody>
      </p:sp>
      <p:sp>
        <p:nvSpPr>
          <p:cNvPr id="24" name="Text 19"/>
          <p:cNvSpPr/>
          <p:nvPr/>
        </p:nvSpPr>
        <p:spPr>
          <a:xfrm>
            <a:off x="6583680" y="5504688"/>
            <a:ext cx="4526280" cy="548640"/>
          </a:xfrm>
          <a:prstGeom prst="rect">
            <a:avLst/>
          </a:prstGeom>
          <a:noFill/>
          <a:ln/>
        </p:spPr>
        <p:txBody>
          <a:bodyPr wrap="square" lIns="0" tIns="0" rIns="0" bIns="0" rtlCol="0" anchor="ctr"/>
          <a:lstStyle/>
          <a:p>
            <a:pPr indent="0" marL="0">
              <a:lnSpc>
                <a:spcPct val="110000"/>
              </a:lnSpc>
              <a:buNone/>
            </a:pPr>
            <a:r>
              <a:rPr lang="en-US" sz="1100" dirty="0">
                <a:solidFill>
                  <a:srgbClr val="9C90C9"/>
                </a:solidFill>
                <a:latin typeface="Outfit" pitchFamily="34" charset="0"/>
                <a:ea typeface="Outfit" pitchFamily="34" charset="-122"/>
                <a:cs typeface="Outfit" pitchFamily="34" charset="-120"/>
              </a:rPr>
              <a:t>Lieferzeit 2–3 Monate · inkl. Versand &amp; Verzollung (DDP)</a:t>
            </a:r>
            <a:endParaRPr lang="en-US" sz="1100" dirty="0"/>
          </a:p>
        </p:txBody>
      </p:sp>
      <p:sp>
        <p:nvSpPr>
          <p:cNvPr id="25" name="Text 20"/>
          <p:cNvSpPr/>
          <p:nvPr/>
        </p:nvSpPr>
        <p:spPr>
          <a:xfrm>
            <a:off x="502920" y="6355080"/>
            <a:ext cx="10058400" cy="274320"/>
          </a:xfrm>
          <a:prstGeom prst="rect">
            <a:avLst/>
          </a:prstGeom>
          <a:noFill/>
          <a:ln/>
        </p:spPr>
        <p:txBody>
          <a:bodyPr wrap="square" lIns="0" tIns="0" rIns="0" bIns="0" rtlCol="0" anchor="ctr"/>
          <a:lstStyle/>
          <a:p>
            <a:pPr indent="0" marL="0">
              <a:buNone/>
            </a:pPr>
            <a:r>
              <a:rPr lang="en-US" sz="1000" i="1" dirty="0">
                <a:solidFill>
                  <a:srgbClr val="9C90C9"/>
                </a:solidFill>
                <a:latin typeface="Outfit" pitchFamily="34" charset="0"/>
                <a:ea typeface="Outfit" pitchFamily="34" charset="-122"/>
                <a:cs typeface="Outfit" pitchFamily="34" charset="-120"/>
              </a:rPr>
              <a:t>Bruttopreise in EUR inkl. Versand und Verzollung nach Deutschland (DDP), geliefert an Ihr DE-Zentrallager.</a:t>
            </a:r>
            <a:endParaRPr lang="en-US" sz="1000" dirty="0"/>
          </a:p>
        </p:txBody>
      </p:sp>
      <p:sp>
        <p:nvSpPr>
          <p:cNvPr id="26" name="Text 21"/>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27" name="Text 22"/>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PRODUKT</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roaadent the one, das Performance-Flaggschiff</a:t>
            </a:r>
            <a:endParaRPr lang="en-US" sz="2900" dirty="0"/>
          </a:p>
        </p:txBody>
      </p:sp>
      <p:sp>
        <p:nvSpPr>
          <p:cNvPr id="5" name="Shape 2"/>
          <p:cNvSpPr/>
          <p:nvPr/>
        </p:nvSpPr>
        <p:spPr>
          <a:xfrm>
            <a:off x="502920" y="1554480"/>
            <a:ext cx="3291840" cy="4800600"/>
          </a:xfrm>
          <a:prstGeom prst="roundRect">
            <a:avLst>
              <a:gd name="adj" fmla="val 2778"/>
            </a:avLst>
          </a:prstGeom>
          <a:solidFill>
            <a:srgbClr val="FFFFFF"/>
          </a:solidFill>
          <a:ln w="12700">
            <a:solidFill>
              <a:srgbClr val="45278C"/>
            </a:solidFill>
            <a:prstDash val="solid"/>
          </a:ln>
          <a:effectLst>
            <a:outerShdw sx="100000" sy="100000" kx="0" ky="0" algn="bl" rotWithShape="0" blurRad="152400" dist="50800" dir="5400000">
              <a:srgbClr val="000000">
                <a:alpha val="40000"/>
              </a:srgbClr>
            </a:outerShdw>
          </a:effectLst>
        </p:spPr>
      </p:sp>
      <p:pic>
        <p:nvPicPr>
          <p:cNvPr id="6" name="Image 1" descr="preencoded.png">    </p:cNvPr>
          <p:cNvPicPr>
            <a:picLocks noChangeAspect="1"/>
          </p:cNvPicPr>
          <p:nvPr/>
        </p:nvPicPr>
        <p:blipFill>
          <a:blip r:embed="rId2"/>
          <a:stretch>
            <a:fillRect/>
          </a:stretch>
        </p:blipFill>
        <p:spPr>
          <a:xfrm>
            <a:off x="1203960" y="1783080"/>
            <a:ext cx="1889760" cy="2834640"/>
          </a:xfrm>
          <a:prstGeom prst="rect">
            <a:avLst/>
          </a:prstGeom>
        </p:spPr>
      </p:pic>
      <p:pic>
        <p:nvPicPr>
          <p:cNvPr id="7" name="Image 2" descr="preencoded.png">    </p:cNvPr>
          <p:cNvPicPr>
            <a:picLocks noChangeAspect="1"/>
          </p:cNvPicPr>
          <p:nvPr/>
        </p:nvPicPr>
        <p:blipFill>
          <a:blip r:embed="rId3"/>
          <a:stretch>
            <a:fillRect/>
          </a:stretch>
        </p:blipFill>
        <p:spPr>
          <a:xfrm>
            <a:off x="868680" y="4736592"/>
            <a:ext cx="518160" cy="777240"/>
          </a:xfrm>
          <a:prstGeom prst="rect">
            <a:avLst/>
          </a:prstGeom>
        </p:spPr>
      </p:pic>
      <p:sp>
        <p:nvSpPr>
          <p:cNvPr id="8" name="Text 3"/>
          <p:cNvSpPr/>
          <p:nvPr/>
        </p:nvSpPr>
        <p:spPr>
          <a:xfrm>
            <a:off x="626364" y="5577840"/>
            <a:ext cx="1005840" cy="274320"/>
          </a:xfrm>
          <a:prstGeom prst="rect">
            <a:avLst/>
          </a:prstGeom>
          <a:noFill/>
          <a:ln/>
        </p:spPr>
        <p:txBody>
          <a:bodyPr wrap="square" lIns="0" tIns="0" rIns="0" bIns="0" rtlCol="0" anchor="ctr"/>
          <a:lstStyle/>
          <a:p>
            <a:pPr algn="ctr" indent="0" marL="0">
              <a:buNone/>
            </a:pPr>
            <a:r>
              <a:rPr lang="en-US" sz="900" dirty="0">
                <a:solidFill>
                  <a:srgbClr val="6A5A96"/>
                </a:solidFill>
                <a:latin typeface="Outfit" pitchFamily="34" charset="0"/>
                <a:ea typeface="Outfit" pitchFamily="34" charset="-122"/>
                <a:cs typeface="Outfit" pitchFamily="34" charset="-120"/>
              </a:rPr>
              <a:t>Alpin Weiss</a:t>
            </a:r>
            <a:endParaRPr lang="en-US" sz="900" dirty="0"/>
          </a:p>
        </p:txBody>
      </p:sp>
      <p:pic>
        <p:nvPicPr>
          <p:cNvPr id="9" name="Image 3" descr="preencoded.png">    </p:cNvPr>
          <p:cNvPicPr>
            <a:picLocks noChangeAspect="1"/>
          </p:cNvPicPr>
          <p:nvPr/>
        </p:nvPicPr>
        <p:blipFill>
          <a:blip r:embed="rId4"/>
          <a:stretch>
            <a:fillRect/>
          </a:stretch>
        </p:blipFill>
        <p:spPr>
          <a:xfrm>
            <a:off x="1920240" y="4736592"/>
            <a:ext cx="518160" cy="777240"/>
          </a:xfrm>
          <a:prstGeom prst="rect">
            <a:avLst/>
          </a:prstGeom>
        </p:spPr>
      </p:pic>
      <p:sp>
        <p:nvSpPr>
          <p:cNvPr id="10" name="Text 4"/>
          <p:cNvSpPr/>
          <p:nvPr/>
        </p:nvSpPr>
        <p:spPr>
          <a:xfrm>
            <a:off x="1677924" y="5577840"/>
            <a:ext cx="1005840" cy="274320"/>
          </a:xfrm>
          <a:prstGeom prst="rect">
            <a:avLst/>
          </a:prstGeom>
          <a:noFill/>
          <a:ln/>
        </p:spPr>
        <p:txBody>
          <a:bodyPr wrap="square" lIns="0" tIns="0" rIns="0" bIns="0" rtlCol="0" anchor="ctr"/>
          <a:lstStyle/>
          <a:p>
            <a:pPr algn="ctr" indent="0" marL="0">
              <a:buNone/>
            </a:pPr>
            <a:r>
              <a:rPr lang="en-US" sz="900" dirty="0">
                <a:solidFill>
                  <a:srgbClr val="6A5A96"/>
                </a:solidFill>
                <a:latin typeface="Outfit" pitchFamily="34" charset="0"/>
                <a:ea typeface="Outfit" pitchFamily="34" charset="-122"/>
                <a:cs typeface="Outfit" pitchFamily="34" charset="-120"/>
              </a:rPr>
              <a:t>Saphir Blau</a:t>
            </a:r>
            <a:endParaRPr lang="en-US" sz="900" dirty="0"/>
          </a:p>
        </p:txBody>
      </p:sp>
      <p:pic>
        <p:nvPicPr>
          <p:cNvPr id="11" name="Image 4" descr="preencoded.png">    </p:cNvPr>
          <p:cNvPicPr>
            <a:picLocks noChangeAspect="1"/>
          </p:cNvPicPr>
          <p:nvPr/>
        </p:nvPicPr>
        <p:blipFill>
          <a:blip r:embed="rId5"/>
          <a:stretch>
            <a:fillRect/>
          </a:stretch>
        </p:blipFill>
        <p:spPr>
          <a:xfrm>
            <a:off x="2971800" y="4736592"/>
            <a:ext cx="518160" cy="777240"/>
          </a:xfrm>
          <a:prstGeom prst="rect">
            <a:avLst/>
          </a:prstGeom>
        </p:spPr>
      </p:pic>
      <p:sp>
        <p:nvSpPr>
          <p:cNvPr id="12" name="Text 5"/>
          <p:cNvSpPr/>
          <p:nvPr/>
        </p:nvSpPr>
        <p:spPr>
          <a:xfrm>
            <a:off x="2729484" y="5577840"/>
            <a:ext cx="1005840" cy="274320"/>
          </a:xfrm>
          <a:prstGeom prst="rect">
            <a:avLst/>
          </a:prstGeom>
          <a:noFill/>
          <a:ln/>
        </p:spPr>
        <p:txBody>
          <a:bodyPr wrap="square" lIns="0" tIns="0" rIns="0" bIns="0" rtlCol="0" anchor="ctr"/>
          <a:lstStyle/>
          <a:p>
            <a:pPr algn="ctr" indent="0" marL="0">
              <a:buNone/>
            </a:pPr>
            <a:r>
              <a:rPr lang="en-US" sz="900" dirty="0">
                <a:solidFill>
                  <a:srgbClr val="6A5A96"/>
                </a:solidFill>
                <a:latin typeface="Outfit" pitchFamily="34" charset="0"/>
                <a:ea typeface="Outfit" pitchFamily="34" charset="-122"/>
                <a:cs typeface="Outfit" pitchFamily="34" charset="-120"/>
              </a:rPr>
              <a:t>Pink</a:t>
            </a:r>
            <a:endParaRPr lang="en-US" sz="900" dirty="0"/>
          </a:p>
        </p:txBody>
      </p:sp>
      <p:sp>
        <p:nvSpPr>
          <p:cNvPr id="13" name="Text 6"/>
          <p:cNvSpPr/>
          <p:nvPr/>
        </p:nvSpPr>
        <p:spPr>
          <a:xfrm>
            <a:off x="502920" y="5943600"/>
            <a:ext cx="3291840" cy="274320"/>
          </a:xfrm>
          <a:prstGeom prst="rect">
            <a:avLst/>
          </a:prstGeom>
          <a:noFill/>
          <a:ln/>
        </p:spPr>
        <p:txBody>
          <a:bodyPr wrap="square" lIns="0" tIns="0" rIns="0" bIns="0" rtlCol="0" anchor="ctr"/>
          <a:lstStyle/>
          <a:p>
            <a:pPr algn="ctr" indent="0" marL="0">
              <a:buNone/>
            </a:pPr>
            <a:r>
              <a:rPr lang="en-US" sz="1000" i="1" dirty="0">
                <a:solidFill>
                  <a:srgbClr val="6A5A96"/>
                </a:solidFill>
                <a:latin typeface="Outfit" pitchFamily="34" charset="0"/>
                <a:ea typeface="Outfit" pitchFamily="34" charset="-122"/>
                <a:cs typeface="Outfit" pitchFamily="34" charset="-120"/>
              </a:rPr>
              <a:t>3 Farben</a:t>
            </a:r>
            <a:endParaRPr lang="en-US" sz="1000" dirty="0"/>
          </a:p>
        </p:txBody>
      </p:sp>
      <p:sp>
        <p:nvSpPr>
          <p:cNvPr id="14" name="Shape 7"/>
          <p:cNvSpPr/>
          <p:nvPr/>
        </p:nvSpPr>
        <p:spPr>
          <a:xfrm>
            <a:off x="4160520" y="1627632"/>
            <a:ext cx="566928" cy="566928"/>
          </a:xfrm>
          <a:prstGeom prst="ellipse">
            <a:avLst/>
          </a:prstGeom>
          <a:solidFill>
            <a:srgbClr val="9F1AF2"/>
          </a:solidFill>
          <a:ln/>
        </p:spPr>
      </p:sp>
      <p:pic>
        <p:nvPicPr>
          <p:cNvPr id="15" name="Image 5" descr="preencoded.png">    </p:cNvPr>
          <p:cNvPicPr>
            <a:picLocks noChangeAspect="1"/>
          </p:cNvPicPr>
          <p:nvPr/>
        </p:nvPicPr>
        <p:blipFill>
          <a:blip r:embed="rId6"/>
          <a:stretch>
            <a:fillRect/>
          </a:stretch>
        </p:blipFill>
        <p:spPr>
          <a:xfrm>
            <a:off x="4307921" y="1775033"/>
            <a:ext cx="272125" cy="272125"/>
          </a:xfrm>
          <a:prstGeom prst="rect">
            <a:avLst/>
          </a:prstGeom>
        </p:spPr>
      </p:pic>
      <p:sp>
        <p:nvSpPr>
          <p:cNvPr id="16" name="Text 8"/>
          <p:cNvSpPr/>
          <p:nvPr/>
        </p:nvSpPr>
        <p:spPr>
          <a:xfrm>
            <a:off x="4919472" y="1581912"/>
            <a:ext cx="4663440" cy="320040"/>
          </a:xfrm>
          <a:prstGeom prst="rect">
            <a:avLst/>
          </a:prstGeom>
          <a:noFill/>
          <a:ln/>
        </p:spPr>
        <p:txBody>
          <a:bodyPr wrap="square" lIns="0" tIns="0" rIns="0" bIns="0" rtlCol="0" anchor="ctr"/>
          <a:lstStyle/>
          <a:p>
            <a:pPr indent="0" marL="0">
              <a:buNone/>
            </a:pPr>
            <a:r>
              <a:rPr lang="en-US" sz="1500" b="1" dirty="0">
                <a:solidFill>
                  <a:srgbClr val="FFFFFF"/>
                </a:solidFill>
                <a:latin typeface="Outfit" pitchFamily="34" charset="0"/>
                <a:ea typeface="Outfit" pitchFamily="34" charset="-122"/>
                <a:cs typeface="Outfit" pitchFamily="34" charset="-120"/>
              </a:rPr>
              <a:t>2-in-1 Pflege, Zähne und Gesicht</a:t>
            </a:r>
            <a:endParaRPr lang="en-US" sz="1500" dirty="0"/>
          </a:p>
        </p:txBody>
      </p:sp>
      <p:sp>
        <p:nvSpPr>
          <p:cNvPr id="17" name="Text 9"/>
          <p:cNvSpPr/>
          <p:nvPr/>
        </p:nvSpPr>
        <p:spPr>
          <a:xfrm>
            <a:off x="4919472" y="1901952"/>
            <a:ext cx="4892040" cy="731520"/>
          </a:xfrm>
          <a:prstGeom prst="rect">
            <a:avLst/>
          </a:prstGeom>
          <a:noFill/>
          <a:ln/>
        </p:spPr>
        <p:txBody>
          <a:bodyPr wrap="square" lIns="0" tIns="0" rIns="0" bIns="0" rtlCol="0" anchor="ctr"/>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Das Highlight der the one. Mit dem Silikon-Aufsatz wird sie zum Ultraschall-Gesichtsreiniger und befreit die Haut sanft von Talg und Unreinheiten. Ein Alleinstellungsmerkmal in dieser Preisklasse.</a:t>
            </a:r>
            <a:endParaRPr lang="en-US" sz="1100" dirty="0"/>
          </a:p>
        </p:txBody>
      </p:sp>
      <p:sp>
        <p:nvSpPr>
          <p:cNvPr id="18" name="Shape 10"/>
          <p:cNvSpPr/>
          <p:nvPr/>
        </p:nvSpPr>
        <p:spPr>
          <a:xfrm>
            <a:off x="4160520" y="2706624"/>
            <a:ext cx="566928" cy="566928"/>
          </a:xfrm>
          <a:prstGeom prst="ellipse">
            <a:avLst/>
          </a:prstGeom>
          <a:solidFill>
            <a:srgbClr val="9F1AF2"/>
          </a:solidFill>
          <a:ln/>
        </p:spPr>
      </p:sp>
      <p:pic>
        <p:nvPicPr>
          <p:cNvPr id="19" name="Image 6" descr="preencoded.png">    </p:cNvPr>
          <p:cNvPicPr>
            <a:picLocks noChangeAspect="1"/>
          </p:cNvPicPr>
          <p:nvPr/>
        </p:nvPicPr>
        <p:blipFill>
          <a:blip r:embed="rId7"/>
          <a:stretch>
            <a:fillRect/>
          </a:stretch>
        </p:blipFill>
        <p:spPr>
          <a:xfrm>
            <a:off x="4307921" y="2854025"/>
            <a:ext cx="272125" cy="272125"/>
          </a:xfrm>
          <a:prstGeom prst="rect">
            <a:avLst/>
          </a:prstGeom>
        </p:spPr>
      </p:pic>
      <p:sp>
        <p:nvSpPr>
          <p:cNvPr id="20" name="Text 11"/>
          <p:cNvSpPr/>
          <p:nvPr/>
        </p:nvSpPr>
        <p:spPr>
          <a:xfrm>
            <a:off x="4919472" y="2660904"/>
            <a:ext cx="4663440" cy="320040"/>
          </a:xfrm>
          <a:prstGeom prst="rect">
            <a:avLst/>
          </a:prstGeom>
          <a:noFill/>
          <a:ln/>
        </p:spPr>
        <p:txBody>
          <a:bodyPr wrap="square" lIns="0" tIns="0" rIns="0" bIns="0" rtlCol="0" anchor="ctr"/>
          <a:lstStyle/>
          <a:p>
            <a:pPr indent="0" marL="0">
              <a:buNone/>
            </a:pPr>
            <a:r>
              <a:rPr lang="en-US" sz="1500" b="1" dirty="0">
                <a:solidFill>
                  <a:srgbClr val="FFFFFF"/>
                </a:solidFill>
                <a:latin typeface="Outfit" pitchFamily="34" charset="0"/>
                <a:ea typeface="Outfit" pitchFamily="34" charset="-122"/>
                <a:cs typeface="Outfit" pitchFamily="34" charset="-120"/>
              </a:rPr>
              <a:t>Ultralange Akkulaufzeit</a:t>
            </a:r>
            <a:endParaRPr lang="en-US" sz="1500" dirty="0"/>
          </a:p>
        </p:txBody>
      </p:sp>
      <p:sp>
        <p:nvSpPr>
          <p:cNvPr id="21" name="Text 12"/>
          <p:cNvSpPr/>
          <p:nvPr/>
        </p:nvSpPr>
        <p:spPr>
          <a:xfrm>
            <a:off x="4919472" y="2980944"/>
            <a:ext cx="4892040" cy="731520"/>
          </a:xfrm>
          <a:prstGeom prst="rect">
            <a:avLst/>
          </a:prstGeom>
          <a:noFill/>
          <a:ln/>
        </p:spPr>
        <p:txBody>
          <a:bodyPr wrap="square" lIns="0" tIns="0" rIns="0" bIns="0" rtlCol="0" anchor="ctr"/>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Bis zu 6 Monate mit einer Ladung bei 2× täglichem Putzen im Sanft-Modus, gemessen als Laborwert. Im typischen Alltagsbetrieb ca. 3 Monate ohne Nachladen.</a:t>
            </a:r>
            <a:endParaRPr lang="en-US" sz="1100" dirty="0"/>
          </a:p>
        </p:txBody>
      </p:sp>
      <p:sp>
        <p:nvSpPr>
          <p:cNvPr id="22" name="Shape 13"/>
          <p:cNvSpPr/>
          <p:nvPr/>
        </p:nvSpPr>
        <p:spPr>
          <a:xfrm>
            <a:off x="4160520" y="3785616"/>
            <a:ext cx="566928" cy="566928"/>
          </a:xfrm>
          <a:prstGeom prst="ellipse">
            <a:avLst/>
          </a:prstGeom>
          <a:solidFill>
            <a:srgbClr val="9F1AF2"/>
          </a:solidFill>
          <a:ln/>
        </p:spPr>
      </p:sp>
      <p:pic>
        <p:nvPicPr>
          <p:cNvPr id="23" name="Image 7" descr="preencoded.png">    </p:cNvPr>
          <p:cNvPicPr>
            <a:picLocks noChangeAspect="1"/>
          </p:cNvPicPr>
          <p:nvPr/>
        </p:nvPicPr>
        <p:blipFill>
          <a:blip r:embed="rId8"/>
          <a:stretch>
            <a:fillRect/>
          </a:stretch>
        </p:blipFill>
        <p:spPr>
          <a:xfrm>
            <a:off x="4307921" y="3933017"/>
            <a:ext cx="272125" cy="272125"/>
          </a:xfrm>
          <a:prstGeom prst="rect">
            <a:avLst/>
          </a:prstGeom>
        </p:spPr>
      </p:pic>
      <p:sp>
        <p:nvSpPr>
          <p:cNvPr id="24" name="Text 14"/>
          <p:cNvSpPr/>
          <p:nvPr/>
        </p:nvSpPr>
        <p:spPr>
          <a:xfrm>
            <a:off x="4919472" y="3739896"/>
            <a:ext cx="4663440" cy="320040"/>
          </a:xfrm>
          <a:prstGeom prst="rect">
            <a:avLst/>
          </a:prstGeom>
          <a:noFill/>
          <a:ln/>
        </p:spPr>
        <p:txBody>
          <a:bodyPr wrap="square" lIns="0" tIns="0" rIns="0" bIns="0" rtlCol="0" anchor="ctr"/>
          <a:lstStyle/>
          <a:p>
            <a:pPr indent="0" marL="0">
              <a:buNone/>
            </a:pPr>
            <a:r>
              <a:rPr lang="en-US" sz="1500" b="1" dirty="0">
                <a:solidFill>
                  <a:srgbClr val="FFFFFF"/>
                </a:solidFill>
                <a:latin typeface="Outfit" pitchFamily="34" charset="0"/>
                <a:ea typeface="Outfit" pitchFamily="34" charset="-122"/>
                <a:cs typeface="Outfit" pitchFamily="34" charset="-120"/>
              </a:rPr>
              <a:t>Maximale Leistung</a:t>
            </a:r>
            <a:endParaRPr lang="en-US" sz="1500" dirty="0"/>
          </a:p>
        </p:txBody>
      </p:sp>
      <p:sp>
        <p:nvSpPr>
          <p:cNvPr id="25" name="Text 15"/>
          <p:cNvSpPr/>
          <p:nvPr/>
        </p:nvSpPr>
        <p:spPr>
          <a:xfrm>
            <a:off x="4919472" y="4059936"/>
            <a:ext cx="4892040" cy="731520"/>
          </a:xfrm>
          <a:prstGeom prst="rect">
            <a:avLst/>
          </a:prstGeom>
          <a:noFill/>
          <a:ln/>
        </p:spPr>
        <p:txBody>
          <a:bodyPr wrap="square" lIns="0" tIns="0" rIns="0" bIns="0" rtlCol="0" anchor="ctr"/>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Über 60.000 VPM, 5 Reinigungsmodi und 3 Intensitätsstufen für jeden Anspruch.</a:t>
            </a:r>
            <a:endParaRPr lang="en-US" sz="1100" dirty="0"/>
          </a:p>
        </p:txBody>
      </p:sp>
      <p:sp>
        <p:nvSpPr>
          <p:cNvPr id="26" name="Shape 16"/>
          <p:cNvSpPr/>
          <p:nvPr/>
        </p:nvSpPr>
        <p:spPr>
          <a:xfrm>
            <a:off x="4160520" y="4864608"/>
            <a:ext cx="566928" cy="566928"/>
          </a:xfrm>
          <a:prstGeom prst="ellipse">
            <a:avLst/>
          </a:prstGeom>
          <a:solidFill>
            <a:srgbClr val="9F1AF2"/>
          </a:solidFill>
          <a:ln/>
        </p:spPr>
      </p:sp>
      <p:pic>
        <p:nvPicPr>
          <p:cNvPr id="27" name="Image 8" descr="preencoded.png">    </p:cNvPr>
          <p:cNvPicPr>
            <a:picLocks noChangeAspect="1"/>
          </p:cNvPicPr>
          <p:nvPr/>
        </p:nvPicPr>
        <p:blipFill>
          <a:blip r:embed="rId9"/>
          <a:stretch>
            <a:fillRect/>
          </a:stretch>
        </p:blipFill>
        <p:spPr>
          <a:xfrm>
            <a:off x="4307921" y="5012009"/>
            <a:ext cx="272125" cy="272125"/>
          </a:xfrm>
          <a:prstGeom prst="rect">
            <a:avLst/>
          </a:prstGeom>
        </p:spPr>
      </p:pic>
      <p:sp>
        <p:nvSpPr>
          <p:cNvPr id="28" name="Text 17"/>
          <p:cNvSpPr/>
          <p:nvPr/>
        </p:nvSpPr>
        <p:spPr>
          <a:xfrm>
            <a:off x="4919472" y="4818888"/>
            <a:ext cx="4663440" cy="320040"/>
          </a:xfrm>
          <a:prstGeom prst="rect">
            <a:avLst/>
          </a:prstGeom>
          <a:noFill/>
          <a:ln/>
        </p:spPr>
        <p:txBody>
          <a:bodyPr wrap="square" lIns="0" tIns="0" rIns="0" bIns="0" rtlCol="0" anchor="ctr"/>
          <a:lstStyle/>
          <a:p>
            <a:pPr indent="0" marL="0">
              <a:buNone/>
            </a:pPr>
            <a:r>
              <a:rPr lang="en-US" sz="1500" b="1" dirty="0">
                <a:solidFill>
                  <a:srgbClr val="FFFFFF"/>
                </a:solidFill>
                <a:latin typeface="Outfit" pitchFamily="34" charset="0"/>
                <a:ea typeface="Outfit" pitchFamily="34" charset="-122"/>
                <a:cs typeface="Outfit" pitchFamily="34" charset="-120"/>
              </a:rPr>
              <a:t>Premium-Verarbeitung</a:t>
            </a:r>
            <a:endParaRPr lang="en-US" sz="1500" dirty="0"/>
          </a:p>
        </p:txBody>
      </p:sp>
      <p:sp>
        <p:nvSpPr>
          <p:cNvPr id="29" name="Text 18"/>
          <p:cNvSpPr/>
          <p:nvPr/>
        </p:nvSpPr>
        <p:spPr>
          <a:xfrm>
            <a:off x="4919472" y="5138928"/>
            <a:ext cx="4892040" cy="731520"/>
          </a:xfrm>
          <a:prstGeom prst="rect">
            <a:avLst/>
          </a:prstGeom>
          <a:noFill/>
          <a:ln/>
        </p:spPr>
        <p:txBody>
          <a:bodyPr wrap="square" lIns="0" tIns="0" rIns="0" bIns="0" rtlCol="0" anchor="ctr"/>
          <a:lstStyle/>
          <a:p>
            <a:pPr indent="0" marL="0">
              <a:lnSpc>
                <a:spcPct val="110000"/>
              </a:lnSpc>
              <a:buNone/>
            </a:pPr>
            <a:r>
              <a:rPr lang="en-US" sz="1100" dirty="0">
                <a:solidFill>
                  <a:srgbClr val="CDC3EE"/>
                </a:solidFill>
                <a:latin typeface="Outfit" pitchFamily="34" charset="0"/>
                <a:ea typeface="Outfit" pitchFamily="34" charset="-122"/>
                <a:cs typeface="Outfit" pitchFamily="34" charset="-120"/>
              </a:rPr>
              <a:t>Hochwertige Optik und Haptik, ideal für die prominente Platzierung im Regal und im Online-Shop.</a:t>
            </a:r>
            <a:endParaRPr lang="en-US" sz="1100" dirty="0"/>
          </a:p>
        </p:txBody>
      </p:sp>
      <p:sp>
        <p:nvSpPr>
          <p:cNvPr id="30" name="Shape 19"/>
          <p:cNvSpPr/>
          <p:nvPr/>
        </p:nvSpPr>
        <p:spPr>
          <a:xfrm>
            <a:off x="10058400" y="1627632"/>
            <a:ext cx="1645920" cy="1554480"/>
          </a:xfrm>
          <a:prstGeom prst="roundRect">
            <a:avLst>
              <a:gd name="adj" fmla="val 5294"/>
            </a:avLst>
          </a:prstGeom>
          <a:solidFill>
            <a:srgbClr val="9F1AF2"/>
          </a:solidFill>
          <a:ln/>
        </p:spPr>
      </p:sp>
      <p:sp>
        <p:nvSpPr>
          <p:cNvPr id="31" name="Text 20"/>
          <p:cNvSpPr/>
          <p:nvPr/>
        </p:nvSpPr>
        <p:spPr>
          <a:xfrm>
            <a:off x="10058400" y="1810512"/>
            <a:ext cx="1645920" cy="274320"/>
          </a:xfrm>
          <a:prstGeom prst="rect">
            <a:avLst/>
          </a:prstGeom>
          <a:noFill/>
          <a:ln/>
        </p:spPr>
        <p:txBody>
          <a:bodyPr wrap="square" lIns="0" tIns="0" rIns="0" bIns="0" rtlCol="0" anchor="ctr"/>
          <a:lstStyle/>
          <a:p>
            <a:pPr algn="ctr" indent="0" marL="0">
              <a:buNone/>
            </a:pPr>
            <a:r>
              <a:rPr lang="en-US" sz="1100" dirty="0">
                <a:solidFill>
                  <a:srgbClr val="EFDFFE"/>
                </a:solidFill>
                <a:latin typeface="Outfit" pitchFamily="34" charset="0"/>
                <a:ea typeface="Outfit" pitchFamily="34" charset="-122"/>
                <a:cs typeface="Outfit" pitchFamily="34" charset="-120"/>
              </a:rPr>
              <a:t>Stückpreis</a:t>
            </a:r>
            <a:endParaRPr lang="en-US" sz="1100" dirty="0"/>
          </a:p>
        </p:txBody>
      </p:sp>
      <p:sp>
        <p:nvSpPr>
          <p:cNvPr id="32" name="Text 21"/>
          <p:cNvSpPr/>
          <p:nvPr/>
        </p:nvSpPr>
        <p:spPr>
          <a:xfrm>
            <a:off x="10058400" y="2084832"/>
            <a:ext cx="1645920" cy="548640"/>
          </a:xfrm>
          <a:prstGeom prst="rect">
            <a:avLst/>
          </a:prstGeom>
          <a:noFill/>
          <a:ln/>
        </p:spPr>
        <p:txBody>
          <a:bodyPr wrap="square" lIns="0" tIns="0" rIns="0" bIns="0" rtlCol="0" anchor="ctr"/>
          <a:lstStyle/>
          <a:p>
            <a:pPr algn="ctr" indent="0" marL="0">
              <a:buNone/>
            </a:pPr>
            <a:r>
              <a:rPr lang="en-US" sz="2500" b="1" dirty="0">
                <a:solidFill>
                  <a:srgbClr val="FFFFFF"/>
                </a:solidFill>
                <a:latin typeface="Outfit" pitchFamily="34" charset="0"/>
                <a:ea typeface="Outfit" pitchFamily="34" charset="-122"/>
                <a:cs typeface="Outfit" pitchFamily="34" charset="-120"/>
              </a:rPr>
              <a:t>41,90 €</a:t>
            </a:r>
            <a:endParaRPr lang="en-US" sz="2500" dirty="0"/>
          </a:p>
        </p:txBody>
      </p:sp>
      <p:sp>
        <p:nvSpPr>
          <p:cNvPr id="33" name="Text 22"/>
          <p:cNvSpPr/>
          <p:nvPr/>
        </p:nvSpPr>
        <p:spPr>
          <a:xfrm>
            <a:off x="10058400" y="2670048"/>
            <a:ext cx="1645920" cy="274320"/>
          </a:xfrm>
          <a:prstGeom prst="rect">
            <a:avLst/>
          </a:prstGeom>
          <a:noFill/>
          <a:ln/>
        </p:spPr>
        <p:txBody>
          <a:bodyPr wrap="square" lIns="0" tIns="0" rIns="0" bIns="0" rtlCol="0" anchor="ctr"/>
          <a:lstStyle/>
          <a:p>
            <a:pPr algn="ctr" indent="0" marL="0">
              <a:buNone/>
            </a:pPr>
            <a:r>
              <a:rPr lang="en-US" sz="950" dirty="0">
                <a:solidFill>
                  <a:srgbClr val="EFDFFE"/>
                </a:solidFill>
                <a:latin typeface="Outfit" pitchFamily="34" charset="0"/>
                <a:ea typeface="Outfit" pitchFamily="34" charset="-122"/>
                <a:cs typeface="Outfit" pitchFamily="34" charset="-120"/>
              </a:rPr>
              <a:t>brutto · DDP DE</a:t>
            </a:r>
            <a:endParaRPr lang="en-US" sz="950" dirty="0"/>
          </a:p>
        </p:txBody>
      </p:sp>
      <p:sp>
        <p:nvSpPr>
          <p:cNvPr id="34" name="Shape 23"/>
          <p:cNvSpPr/>
          <p:nvPr/>
        </p:nvSpPr>
        <p:spPr>
          <a:xfrm>
            <a:off x="10058400" y="3364992"/>
            <a:ext cx="1645920" cy="1051560"/>
          </a:xfrm>
          <a:prstGeom prst="roundRect">
            <a:avLst>
              <a:gd name="adj" fmla="val 8696"/>
            </a:avLst>
          </a:prstGeom>
          <a:solidFill>
            <a:srgbClr val="230D55"/>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35" name="Text 24"/>
          <p:cNvSpPr/>
          <p:nvPr/>
        </p:nvSpPr>
        <p:spPr>
          <a:xfrm>
            <a:off x="10058400" y="3511296"/>
            <a:ext cx="1645920" cy="274320"/>
          </a:xfrm>
          <a:prstGeom prst="rect">
            <a:avLst/>
          </a:prstGeom>
          <a:noFill/>
          <a:ln/>
        </p:spPr>
        <p:txBody>
          <a:bodyPr wrap="square" lIns="0" tIns="0" rIns="0" bIns="0" rtlCol="0" anchor="ctr"/>
          <a:lstStyle/>
          <a:p>
            <a:pPr algn="ctr" indent="0" marL="0">
              <a:buNone/>
            </a:pPr>
            <a:r>
              <a:rPr lang="en-US" sz="1050" dirty="0">
                <a:solidFill>
                  <a:srgbClr val="9C90C9"/>
                </a:solidFill>
                <a:latin typeface="Outfit" pitchFamily="34" charset="0"/>
                <a:ea typeface="Outfit" pitchFamily="34" charset="-122"/>
                <a:cs typeface="Outfit" pitchFamily="34" charset="-120"/>
              </a:rPr>
              <a:t>Lieferzeit</a:t>
            </a:r>
            <a:endParaRPr lang="en-US" sz="1050" dirty="0"/>
          </a:p>
        </p:txBody>
      </p:sp>
      <p:sp>
        <p:nvSpPr>
          <p:cNvPr id="36" name="Text 25"/>
          <p:cNvSpPr/>
          <p:nvPr/>
        </p:nvSpPr>
        <p:spPr>
          <a:xfrm>
            <a:off x="10058400" y="3785616"/>
            <a:ext cx="1645920" cy="365760"/>
          </a:xfrm>
          <a:prstGeom prst="rect">
            <a:avLst/>
          </a:prstGeom>
          <a:noFill/>
          <a:ln/>
        </p:spPr>
        <p:txBody>
          <a:bodyPr wrap="square" lIns="0" tIns="0" rIns="0" bIns="0" rtlCol="0" anchor="ctr"/>
          <a:lstStyle/>
          <a:p>
            <a:pPr algn="ctr" indent="0" marL="0">
              <a:buNone/>
            </a:pPr>
            <a:r>
              <a:rPr lang="en-US" sz="1400" b="1" dirty="0">
                <a:solidFill>
                  <a:srgbClr val="FFFFFF"/>
                </a:solidFill>
                <a:latin typeface="Outfit" pitchFamily="34" charset="0"/>
                <a:ea typeface="Outfit" pitchFamily="34" charset="-122"/>
                <a:cs typeface="Outfit" pitchFamily="34" charset="-120"/>
              </a:rPr>
              <a:t>2–3 Monate</a:t>
            </a:r>
            <a:endParaRPr lang="en-US" sz="1400" dirty="0"/>
          </a:p>
        </p:txBody>
      </p:sp>
      <p:sp>
        <p:nvSpPr>
          <p:cNvPr id="37" name="Text 26"/>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38" name="Text 27"/>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PRODUKT</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the one AI mini, die intelligente Kinderzahnbürste</a:t>
            </a:r>
            <a:endParaRPr lang="en-US" sz="2900" dirty="0"/>
          </a:p>
        </p:txBody>
      </p:sp>
      <p:sp>
        <p:nvSpPr>
          <p:cNvPr id="5" name="Shape 2"/>
          <p:cNvSpPr/>
          <p:nvPr/>
        </p:nvSpPr>
        <p:spPr>
          <a:xfrm>
            <a:off x="548640" y="1783080"/>
            <a:ext cx="603504" cy="603504"/>
          </a:xfrm>
          <a:prstGeom prst="ellipse">
            <a:avLst/>
          </a:prstGeom>
          <a:solidFill>
            <a:srgbClr val="9F1AF2"/>
          </a:solidFill>
          <a:ln/>
        </p:spPr>
      </p:sp>
      <p:pic>
        <p:nvPicPr>
          <p:cNvPr id="6" name="Image 1" descr="preencoded.png">    </p:cNvPr>
          <p:cNvPicPr>
            <a:picLocks noChangeAspect="1"/>
          </p:cNvPicPr>
          <p:nvPr/>
        </p:nvPicPr>
        <p:blipFill>
          <a:blip r:embed="rId2"/>
          <a:stretch>
            <a:fillRect/>
          </a:stretch>
        </p:blipFill>
        <p:spPr>
          <a:xfrm>
            <a:off x="705551" y="1939991"/>
            <a:ext cx="289682" cy="289682"/>
          </a:xfrm>
          <a:prstGeom prst="rect">
            <a:avLst/>
          </a:prstGeom>
        </p:spPr>
      </p:pic>
      <p:sp>
        <p:nvSpPr>
          <p:cNvPr id="7" name="Text 3"/>
          <p:cNvSpPr/>
          <p:nvPr/>
        </p:nvSpPr>
        <p:spPr>
          <a:xfrm>
            <a:off x="1353312" y="1737360"/>
            <a:ext cx="5120640" cy="347472"/>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Lernende KI-Putzanpassung</a:t>
            </a:r>
            <a:endParaRPr lang="en-US" sz="1600" dirty="0"/>
          </a:p>
        </p:txBody>
      </p:sp>
      <p:sp>
        <p:nvSpPr>
          <p:cNvPr id="8" name="Text 4"/>
          <p:cNvSpPr/>
          <p:nvPr/>
        </p:nvSpPr>
        <p:spPr>
          <a:xfrm>
            <a:off x="1353312" y="2084832"/>
            <a:ext cx="5303520" cy="868680"/>
          </a:xfrm>
          <a:prstGeom prst="rect">
            <a:avLst/>
          </a:prstGeom>
          <a:noFill/>
          <a:ln/>
        </p:spPr>
        <p:txBody>
          <a:bodyPr wrap="square" lIns="0" tIns="0" rIns="0" bIns="0" rtlCol="0" anchor="ctr"/>
          <a:lstStyle/>
          <a:p>
            <a:pPr indent="0" marL="0">
              <a:lnSpc>
                <a:spcPct val="112000"/>
              </a:lnSpc>
              <a:buNone/>
            </a:pPr>
            <a:r>
              <a:rPr lang="en-US" sz="1150" dirty="0">
                <a:solidFill>
                  <a:srgbClr val="CDC3EE"/>
                </a:solidFill>
                <a:latin typeface="Outfit" pitchFamily="34" charset="0"/>
                <a:ea typeface="Outfit" pitchFamily="34" charset="-122"/>
                <a:cs typeface="Outfit" pitchFamily="34" charset="-120"/>
              </a:rPr>
              <a:t>Integrierte Sensorik erkennt das individuelle Putzverhalten des Kindes und passt Reinigungsintensität und Führung automatisch an.</a:t>
            </a:r>
            <a:endParaRPr lang="en-US" sz="1150" dirty="0"/>
          </a:p>
        </p:txBody>
      </p:sp>
      <p:sp>
        <p:nvSpPr>
          <p:cNvPr id="9" name="Shape 5"/>
          <p:cNvSpPr/>
          <p:nvPr/>
        </p:nvSpPr>
        <p:spPr>
          <a:xfrm>
            <a:off x="548640" y="3108960"/>
            <a:ext cx="603504" cy="603504"/>
          </a:xfrm>
          <a:prstGeom prst="ellipse">
            <a:avLst/>
          </a:prstGeom>
          <a:solidFill>
            <a:srgbClr val="9F1AF2"/>
          </a:solidFill>
          <a:ln/>
        </p:spPr>
      </p:sp>
      <p:pic>
        <p:nvPicPr>
          <p:cNvPr id="10" name="Image 2" descr="preencoded.png">    </p:cNvPr>
          <p:cNvPicPr>
            <a:picLocks noChangeAspect="1"/>
          </p:cNvPicPr>
          <p:nvPr/>
        </p:nvPicPr>
        <p:blipFill>
          <a:blip r:embed="rId3"/>
          <a:stretch>
            <a:fillRect/>
          </a:stretch>
        </p:blipFill>
        <p:spPr>
          <a:xfrm>
            <a:off x="705551" y="3265871"/>
            <a:ext cx="289682" cy="289682"/>
          </a:xfrm>
          <a:prstGeom prst="rect">
            <a:avLst/>
          </a:prstGeom>
        </p:spPr>
      </p:pic>
      <p:sp>
        <p:nvSpPr>
          <p:cNvPr id="11" name="Text 6"/>
          <p:cNvSpPr/>
          <p:nvPr/>
        </p:nvSpPr>
        <p:spPr>
          <a:xfrm>
            <a:off x="1353312" y="3063240"/>
            <a:ext cx="5120640" cy="347472"/>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Sanfte, kindgerechte Pflege</a:t>
            </a:r>
            <a:endParaRPr lang="en-US" sz="1600" dirty="0"/>
          </a:p>
        </p:txBody>
      </p:sp>
      <p:sp>
        <p:nvSpPr>
          <p:cNvPr id="12" name="Text 7"/>
          <p:cNvSpPr/>
          <p:nvPr/>
        </p:nvSpPr>
        <p:spPr>
          <a:xfrm>
            <a:off x="1353312" y="3410712"/>
            <a:ext cx="5303520" cy="868680"/>
          </a:xfrm>
          <a:prstGeom prst="rect">
            <a:avLst/>
          </a:prstGeom>
          <a:noFill/>
          <a:ln/>
        </p:spPr>
        <p:txBody>
          <a:bodyPr wrap="square" lIns="0" tIns="0" rIns="0" bIns="0" rtlCol="0" anchor="ctr"/>
          <a:lstStyle/>
          <a:p>
            <a:pPr indent="0" marL="0">
              <a:lnSpc>
                <a:spcPct val="112000"/>
              </a:lnSpc>
              <a:buNone/>
            </a:pPr>
            <a:r>
              <a:rPr lang="en-US" sz="1150" dirty="0">
                <a:solidFill>
                  <a:srgbClr val="CDC3EE"/>
                </a:solidFill>
                <a:latin typeface="Outfit" pitchFamily="34" charset="0"/>
                <a:ea typeface="Outfit" pitchFamily="34" charset="-122"/>
                <a:cs typeface="Outfit" pitchFamily="34" charset="-120"/>
              </a:rPr>
              <a:t>Speziell abgestimmte, sanfte Reinigungsmodi schützen Milchzähne und Zahnfleisch.</a:t>
            </a:r>
            <a:endParaRPr lang="en-US" sz="1150" dirty="0"/>
          </a:p>
        </p:txBody>
      </p:sp>
      <p:sp>
        <p:nvSpPr>
          <p:cNvPr id="13" name="Shape 8"/>
          <p:cNvSpPr/>
          <p:nvPr/>
        </p:nvSpPr>
        <p:spPr>
          <a:xfrm>
            <a:off x="548640" y="4434840"/>
            <a:ext cx="603504" cy="603504"/>
          </a:xfrm>
          <a:prstGeom prst="ellipse">
            <a:avLst/>
          </a:prstGeom>
          <a:solidFill>
            <a:srgbClr val="9F1AF2"/>
          </a:solidFill>
          <a:ln/>
        </p:spPr>
      </p:sp>
      <p:pic>
        <p:nvPicPr>
          <p:cNvPr id="14" name="Image 3" descr="preencoded.png">    </p:cNvPr>
          <p:cNvPicPr>
            <a:picLocks noChangeAspect="1"/>
          </p:cNvPicPr>
          <p:nvPr/>
        </p:nvPicPr>
        <p:blipFill>
          <a:blip r:embed="rId4"/>
          <a:stretch>
            <a:fillRect/>
          </a:stretch>
        </p:blipFill>
        <p:spPr>
          <a:xfrm>
            <a:off x="705551" y="4591751"/>
            <a:ext cx="289682" cy="289682"/>
          </a:xfrm>
          <a:prstGeom prst="rect">
            <a:avLst/>
          </a:prstGeom>
        </p:spPr>
      </p:pic>
      <p:sp>
        <p:nvSpPr>
          <p:cNvPr id="15" name="Text 9"/>
          <p:cNvSpPr/>
          <p:nvPr/>
        </p:nvSpPr>
        <p:spPr>
          <a:xfrm>
            <a:off x="1353312" y="4389120"/>
            <a:ext cx="5120640" cy="347472"/>
          </a:xfrm>
          <a:prstGeom prst="rect">
            <a:avLst/>
          </a:prstGeom>
          <a:noFill/>
          <a:ln/>
        </p:spPr>
        <p:txBody>
          <a:bodyPr wrap="square" lIns="0" tIns="0" rIns="0" bIns="0" rtlCol="0" anchor="ctr"/>
          <a:lstStyle/>
          <a:p>
            <a:pPr indent="0" marL="0">
              <a:buNone/>
            </a:pPr>
            <a:r>
              <a:rPr lang="en-US" sz="1600" b="1" dirty="0">
                <a:solidFill>
                  <a:srgbClr val="FFFFFF"/>
                </a:solidFill>
                <a:latin typeface="Outfit" pitchFamily="34" charset="0"/>
                <a:ea typeface="Outfit" pitchFamily="34" charset="-122"/>
                <a:cs typeface="Outfit" pitchFamily="34" charset="-120"/>
              </a:rPr>
              <a:t>Motivations-Design</a:t>
            </a:r>
            <a:endParaRPr lang="en-US" sz="1600" dirty="0"/>
          </a:p>
        </p:txBody>
      </p:sp>
      <p:sp>
        <p:nvSpPr>
          <p:cNvPr id="16" name="Text 10"/>
          <p:cNvSpPr/>
          <p:nvPr/>
        </p:nvSpPr>
        <p:spPr>
          <a:xfrm>
            <a:off x="1353312" y="4736592"/>
            <a:ext cx="5303520" cy="868680"/>
          </a:xfrm>
          <a:prstGeom prst="rect">
            <a:avLst/>
          </a:prstGeom>
          <a:noFill/>
          <a:ln/>
        </p:spPr>
        <p:txBody>
          <a:bodyPr wrap="square" lIns="0" tIns="0" rIns="0" bIns="0" rtlCol="0" anchor="ctr"/>
          <a:lstStyle/>
          <a:p>
            <a:pPr indent="0" marL="0">
              <a:lnSpc>
                <a:spcPct val="112000"/>
              </a:lnSpc>
              <a:buNone/>
            </a:pPr>
            <a:r>
              <a:rPr lang="en-US" sz="1150" dirty="0">
                <a:solidFill>
                  <a:srgbClr val="CDC3EE"/>
                </a:solidFill>
                <a:latin typeface="Outfit" pitchFamily="34" charset="0"/>
                <a:ea typeface="Outfit" pitchFamily="34" charset="-122"/>
                <a:cs typeface="Outfit" pitchFamily="34" charset="-120"/>
              </a:rPr>
              <a:t>Kindgerechte Optik macht aus der Pflicht eine tägliche Routine mit Spassfaktor, ideal für junge Familien, im Markt wie im Online-Shop.</a:t>
            </a:r>
            <a:endParaRPr lang="en-US" sz="1150" dirty="0"/>
          </a:p>
        </p:txBody>
      </p:sp>
      <p:sp>
        <p:nvSpPr>
          <p:cNvPr id="17" name="Shape 11"/>
          <p:cNvSpPr/>
          <p:nvPr/>
        </p:nvSpPr>
        <p:spPr>
          <a:xfrm>
            <a:off x="548640" y="5623560"/>
            <a:ext cx="3017520" cy="566928"/>
          </a:xfrm>
          <a:prstGeom prst="roundRect">
            <a:avLst>
              <a:gd name="adj" fmla="val 14516"/>
            </a:avLst>
          </a:prstGeom>
          <a:solidFill>
            <a:srgbClr val="9F1AF2"/>
          </a:solidFill>
          <a:ln/>
        </p:spPr>
      </p:sp>
      <p:sp>
        <p:nvSpPr>
          <p:cNvPr id="18" name="Text 12"/>
          <p:cNvSpPr/>
          <p:nvPr/>
        </p:nvSpPr>
        <p:spPr>
          <a:xfrm>
            <a:off x="548640" y="5623560"/>
            <a:ext cx="3017520" cy="566928"/>
          </a:xfrm>
          <a:prstGeom prst="rect">
            <a:avLst/>
          </a:prstGeom>
          <a:noFill/>
          <a:ln/>
        </p:spPr>
        <p:txBody>
          <a:bodyPr wrap="square" lIns="0" tIns="0" rIns="0" bIns="0" rtlCol="0" anchor="ctr"/>
          <a:lstStyle/>
          <a:p>
            <a:pPr algn="ctr" indent="0" marL="0">
              <a:buNone/>
            </a:pPr>
            <a:r>
              <a:rPr lang="en-US" sz="1900" b="1" dirty="0">
                <a:solidFill>
                  <a:srgbClr val="FFFFFF"/>
                </a:solidFill>
                <a:latin typeface="Outfit" pitchFamily="34" charset="0"/>
                <a:ea typeface="Outfit" pitchFamily="34" charset="-122"/>
                <a:cs typeface="Outfit" pitchFamily="34" charset="-120"/>
              </a:rPr>
              <a:t>39,00 € </a:t>
            </a:r>
            <a:pPr algn="ctr" indent="0" marL="0">
              <a:buNone/>
            </a:pPr>
            <a:r>
              <a:rPr lang="en-US" sz="1050" dirty="0">
                <a:solidFill>
                  <a:srgbClr val="EFDFFE"/>
                </a:solidFill>
                <a:latin typeface="Outfit" pitchFamily="34" charset="0"/>
                <a:ea typeface="Outfit" pitchFamily="34" charset="-122"/>
                <a:cs typeface="Outfit" pitchFamily="34" charset="-120"/>
              </a:rPr>
              <a:t>brutto · DDP DE</a:t>
            </a:r>
            <a:endParaRPr lang="en-US" sz="1900" dirty="0"/>
          </a:p>
        </p:txBody>
      </p:sp>
      <p:sp>
        <p:nvSpPr>
          <p:cNvPr id="19" name="Shape 13"/>
          <p:cNvSpPr/>
          <p:nvPr/>
        </p:nvSpPr>
        <p:spPr>
          <a:xfrm>
            <a:off x="3749040" y="5623560"/>
            <a:ext cx="2926080" cy="566928"/>
          </a:xfrm>
          <a:prstGeom prst="roundRect">
            <a:avLst>
              <a:gd name="adj" fmla="val 16129"/>
            </a:avLst>
          </a:prstGeom>
          <a:solidFill>
            <a:srgbClr val="230D55"/>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0" name="Text 14"/>
          <p:cNvSpPr/>
          <p:nvPr/>
        </p:nvSpPr>
        <p:spPr>
          <a:xfrm>
            <a:off x="3749040" y="5623560"/>
            <a:ext cx="2926080" cy="566928"/>
          </a:xfrm>
          <a:prstGeom prst="rect">
            <a:avLst/>
          </a:prstGeom>
          <a:noFill/>
          <a:ln/>
        </p:spPr>
        <p:txBody>
          <a:bodyPr wrap="square" lIns="0" tIns="0" rIns="0" bIns="0" rtlCol="0" anchor="ctr"/>
          <a:lstStyle/>
          <a:p>
            <a:pPr algn="ctr" indent="0" marL="0">
              <a:buNone/>
            </a:pPr>
            <a:r>
              <a:rPr lang="en-US" sz="1150" dirty="0">
                <a:solidFill>
                  <a:srgbClr val="9C90C9"/>
                </a:solidFill>
                <a:latin typeface="Outfit" pitchFamily="34" charset="0"/>
                <a:ea typeface="Outfit" pitchFamily="34" charset="-122"/>
                <a:cs typeface="Outfit" pitchFamily="34" charset="-120"/>
              </a:rPr>
              <a:t>Lieferzeit </a:t>
            </a:r>
            <a:pPr algn="ctr" indent="0" marL="0">
              <a:buNone/>
            </a:pPr>
            <a:r>
              <a:rPr lang="en-US" sz="1400" b="1" dirty="0">
                <a:solidFill>
                  <a:srgbClr val="FFFFFF"/>
                </a:solidFill>
                <a:latin typeface="Outfit" pitchFamily="34" charset="0"/>
                <a:ea typeface="Outfit" pitchFamily="34" charset="-122"/>
                <a:cs typeface="Outfit" pitchFamily="34" charset="-120"/>
              </a:rPr>
              <a:t>2–3 Monate</a:t>
            </a:r>
            <a:endParaRPr lang="en-US" sz="1150" dirty="0"/>
          </a:p>
        </p:txBody>
      </p:sp>
      <p:sp>
        <p:nvSpPr>
          <p:cNvPr id="21" name="Shape 15"/>
          <p:cNvSpPr/>
          <p:nvPr/>
        </p:nvSpPr>
        <p:spPr>
          <a:xfrm>
            <a:off x="7178040" y="1554480"/>
            <a:ext cx="4526280" cy="4663440"/>
          </a:xfrm>
          <a:prstGeom prst="roundRect">
            <a:avLst>
              <a:gd name="adj" fmla="val 2020"/>
            </a:avLst>
          </a:prstGeom>
          <a:solidFill>
            <a:srgbClr val="FFFFFF"/>
          </a:solidFill>
          <a:ln w="12700">
            <a:solidFill>
              <a:srgbClr val="45278C"/>
            </a:solidFill>
            <a:prstDash val="solid"/>
          </a:ln>
          <a:effectLst>
            <a:outerShdw sx="100000" sy="100000" kx="0" ky="0" algn="bl" rotWithShape="0" blurRad="152400" dist="50800" dir="5400000">
              <a:srgbClr val="000000">
                <a:alpha val="40000"/>
              </a:srgbClr>
            </a:outerShdw>
          </a:effectLst>
        </p:spPr>
      </p:sp>
      <p:pic>
        <p:nvPicPr>
          <p:cNvPr id="22" name="Image 4" descr="preencoded.png">    </p:cNvPr>
          <p:cNvPicPr>
            <a:picLocks noChangeAspect="1"/>
          </p:cNvPicPr>
          <p:nvPr/>
        </p:nvPicPr>
        <p:blipFill>
          <a:blip r:embed="rId5"/>
          <a:stretch>
            <a:fillRect/>
          </a:stretch>
        </p:blipFill>
        <p:spPr>
          <a:xfrm>
            <a:off x="7543800" y="1874520"/>
            <a:ext cx="2379255" cy="3566160"/>
          </a:xfrm>
          <a:prstGeom prst="rect">
            <a:avLst/>
          </a:prstGeom>
        </p:spPr>
      </p:pic>
      <p:pic>
        <p:nvPicPr>
          <p:cNvPr id="23" name="Image 5" descr="preencoded.png">    </p:cNvPr>
          <p:cNvPicPr>
            <a:picLocks noChangeAspect="1"/>
          </p:cNvPicPr>
          <p:nvPr/>
        </p:nvPicPr>
        <p:blipFill>
          <a:blip r:embed="rId6"/>
          <a:stretch>
            <a:fillRect/>
          </a:stretch>
        </p:blipFill>
        <p:spPr>
          <a:xfrm>
            <a:off x="10243095" y="1874520"/>
            <a:ext cx="2379255" cy="3566160"/>
          </a:xfrm>
          <a:prstGeom prst="rect">
            <a:avLst/>
          </a:prstGeom>
        </p:spPr>
      </p:pic>
      <p:sp>
        <p:nvSpPr>
          <p:cNvPr id="24" name="Text 16"/>
          <p:cNvSpPr/>
          <p:nvPr/>
        </p:nvSpPr>
        <p:spPr>
          <a:xfrm>
            <a:off x="7178040" y="5623560"/>
            <a:ext cx="4526280" cy="320040"/>
          </a:xfrm>
          <a:prstGeom prst="rect">
            <a:avLst/>
          </a:prstGeom>
          <a:noFill/>
          <a:ln/>
        </p:spPr>
        <p:txBody>
          <a:bodyPr wrap="square" lIns="0" tIns="0" rIns="0" bIns="0" rtlCol="0" anchor="ctr"/>
          <a:lstStyle/>
          <a:p>
            <a:pPr algn="ctr" indent="0" marL="0">
              <a:buNone/>
            </a:pPr>
            <a:r>
              <a:rPr lang="en-US" sz="1200" i="1" dirty="0">
                <a:solidFill>
                  <a:srgbClr val="6A5A96"/>
                </a:solidFill>
                <a:latin typeface="Outfit" pitchFamily="34" charset="0"/>
                <a:ea typeface="Outfit" pitchFamily="34" charset="-122"/>
                <a:cs typeface="Outfit" pitchFamily="34" charset="-120"/>
              </a:rPr>
              <a:t>Himmel Blau  ·  Pink</a:t>
            </a:r>
            <a:endParaRPr lang="en-US" sz="1200" dirty="0"/>
          </a:p>
        </p:txBody>
      </p:sp>
      <p:sp>
        <p:nvSpPr>
          <p:cNvPr id="25" name="Text 17"/>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26" name="Text 18"/>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KALKULATION</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Zwei flexible Startvarianten</a:t>
            </a:r>
            <a:endParaRPr lang="en-US" sz="2900" dirty="0"/>
          </a:p>
        </p:txBody>
      </p:sp>
      <p:sp>
        <p:nvSpPr>
          <p:cNvPr id="5" name="Shape 2"/>
          <p:cNvSpPr/>
          <p:nvPr/>
        </p:nvSpPr>
        <p:spPr>
          <a:xfrm>
            <a:off x="502920" y="1600200"/>
            <a:ext cx="5532120" cy="4160520"/>
          </a:xfrm>
          <a:prstGeom prst="roundRect">
            <a:avLst>
              <a:gd name="adj" fmla="val 2198"/>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6" name="Text 3"/>
          <p:cNvSpPr/>
          <p:nvPr/>
        </p:nvSpPr>
        <p:spPr>
          <a:xfrm>
            <a:off x="822960" y="1856232"/>
            <a:ext cx="4892040" cy="292608"/>
          </a:xfrm>
          <a:prstGeom prst="rect">
            <a:avLst/>
          </a:prstGeom>
          <a:noFill/>
          <a:ln/>
        </p:spPr>
        <p:txBody>
          <a:bodyPr wrap="square" lIns="0" tIns="0" rIns="0" bIns="0" rtlCol="0" anchor="ctr"/>
          <a:lstStyle/>
          <a:p>
            <a:pPr indent="0" marL="0">
              <a:buNone/>
            </a:pPr>
            <a:r>
              <a:rPr lang="en-US" sz="1300" b="1" spc="150" kern="0" dirty="0">
                <a:solidFill>
                  <a:srgbClr val="9F1AF2"/>
                </a:solidFill>
                <a:latin typeface="Outfit" pitchFamily="34" charset="0"/>
                <a:ea typeface="Outfit" pitchFamily="34" charset="-122"/>
                <a:cs typeface="Outfit" pitchFamily="34" charset="-120"/>
              </a:rPr>
              <a:t>VARIANTE A · VOLLSTART</a:t>
            </a:r>
            <a:endParaRPr lang="en-US" sz="1300" dirty="0"/>
          </a:p>
        </p:txBody>
      </p:sp>
      <p:sp>
        <p:nvSpPr>
          <p:cNvPr id="7" name="Text 4"/>
          <p:cNvSpPr/>
          <p:nvPr/>
        </p:nvSpPr>
        <p:spPr>
          <a:xfrm>
            <a:off x="822960" y="2148840"/>
            <a:ext cx="4892040" cy="548640"/>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15.800 Stück</a:t>
            </a:r>
            <a:endParaRPr lang="en-US" sz="2900" dirty="0"/>
          </a:p>
        </p:txBody>
      </p:sp>
      <p:sp>
        <p:nvSpPr>
          <p:cNvPr id="8" name="Shape 5"/>
          <p:cNvSpPr/>
          <p:nvPr/>
        </p:nvSpPr>
        <p:spPr>
          <a:xfrm>
            <a:off x="822960" y="2971800"/>
            <a:ext cx="4892040" cy="603504"/>
          </a:xfrm>
          <a:prstGeom prst="roundRect">
            <a:avLst>
              <a:gd name="adj" fmla="val 10606"/>
            </a:avLst>
          </a:prstGeom>
          <a:solidFill>
            <a:srgbClr val="230D55"/>
          </a:solidFill>
          <a:ln/>
        </p:spPr>
      </p:sp>
      <p:sp>
        <p:nvSpPr>
          <p:cNvPr id="9" name="Text 6"/>
          <p:cNvSpPr/>
          <p:nvPr/>
        </p:nvSpPr>
        <p:spPr>
          <a:xfrm>
            <a:off x="1005840" y="3035808"/>
            <a:ext cx="2834640" cy="274320"/>
          </a:xfrm>
          <a:prstGeom prst="rect">
            <a:avLst/>
          </a:prstGeom>
          <a:noFill/>
          <a:ln/>
        </p:spPr>
        <p:txBody>
          <a:bodyPr wrap="square" lIns="0" tIns="0" rIns="0" bIns="0" rtlCol="0" anchor="ctr"/>
          <a:lstStyle/>
          <a:p>
            <a:pPr indent="0" marL="0">
              <a:buNone/>
            </a:pPr>
            <a:r>
              <a:rPr lang="en-US" sz="1250" b="1" dirty="0">
                <a:solidFill>
                  <a:srgbClr val="FFFFFF"/>
                </a:solidFill>
                <a:latin typeface="Outfit" pitchFamily="34" charset="0"/>
                <a:ea typeface="Outfit" pitchFamily="34" charset="-122"/>
                <a:cs typeface="Outfit" pitchFamily="34" charset="-120"/>
              </a:rPr>
              <a:t>roaadent the one</a:t>
            </a:r>
            <a:endParaRPr lang="en-US" sz="1250" dirty="0"/>
          </a:p>
        </p:txBody>
      </p:sp>
      <p:sp>
        <p:nvSpPr>
          <p:cNvPr id="10" name="Text 7"/>
          <p:cNvSpPr/>
          <p:nvPr/>
        </p:nvSpPr>
        <p:spPr>
          <a:xfrm>
            <a:off x="1005840" y="3300984"/>
            <a:ext cx="2834640" cy="237744"/>
          </a:xfrm>
          <a:prstGeom prst="rect">
            <a:avLst/>
          </a:prstGeom>
          <a:noFill/>
          <a:ln/>
        </p:spPr>
        <p:txBody>
          <a:bodyPr wrap="square" lIns="0" tIns="0" rIns="0" bIns="0" rtlCol="0" anchor="ctr"/>
          <a:lstStyle/>
          <a:p>
            <a:pPr indent="0" marL="0">
              <a:buNone/>
            </a:pPr>
            <a:r>
              <a:rPr lang="en-US" sz="1000" dirty="0">
                <a:solidFill>
                  <a:srgbClr val="9C90C9"/>
                </a:solidFill>
                <a:latin typeface="Outfit" pitchFamily="34" charset="0"/>
                <a:ea typeface="Outfit" pitchFamily="34" charset="-122"/>
                <a:cs typeface="Outfit" pitchFamily="34" charset="-120"/>
              </a:rPr>
              <a:t>7.900 Stk. × 41,90 €</a:t>
            </a:r>
            <a:endParaRPr lang="en-US" sz="1000" dirty="0"/>
          </a:p>
        </p:txBody>
      </p:sp>
      <p:sp>
        <p:nvSpPr>
          <p:cNvPr id="11" name="Text 8"/>
          <p:cNvSpPr/>
          <p:nvPr/>
        </p:nvSpPr>
        <p:spPr>
          <a:xfrm>
            <a:off x="3657600" y="2971800"/>
            <a:ext cx="1874520" cy="603504"/>
          </a:xfrm>
          <a:prstGeom prst="rect">
            <a:avLst/>
          </a:prstGeom>
          <a:noFill/>
          <a:ln/>
        </p:spPr>
        <p:txBody>
          <a:bodyPr wrap="square" lIns="0" tIns="0" rIns="0" bIns="0" rtlCol="0" anchor="ctr"/>
          <a:lstStyle/>
          <a:p>
            <a:pPr algn="r" indent="0" marL="0">
              <a:buNone/>
            </a:pPr>
            <a:r>
              <a:rPr lang="en-US" sz="1400" b="1" dirty="0">
                <a:solidFill>
                  <a:srgbClr val="CDC3EE"/>
                </a:solidFill>
                <a:latin typeface="Outfit" pitchFamily="34" charset="0"/>
                <a:ea typeface="Outfit" pitchFamily="34" charset="-122"/>
                <a:cs typeface="Outfit" pitchFamily="34" charset="-120"/>
              </a:rPr>
              <a:t>331.010,00 €</a:t>
            </a:r>
            <a:endParaRPr lang="en-US" sz="1400" dirty="0"/>
          </a:p>
        </p:txBody>
      </p:sp>
      <p:sp>
        <p:nvSpPr>
          <p:cNvPr id="12" name="Shape 9"/>
          <p:cNvSpPr/>
          <p:nvPr/>
        </p:nvSpPr>
        <p:spPr>
          <a:xfrm>
            <a:off x="822960" y="3685032"/>
            <a:ext cx="4892040" cy="603504"/>
          </a:xfrm>
          <a:prstGeom prst="roundRect">
            <a:avLst>
              <a:gd name="adj" fmla="val 10606"/>
            </a:avLst>
          </a:prstGeom>
          <a:solidFill>
            <a:srgbClr val="230D55"/>
          </a:solidFill>
          <a:ln/>
        </p:spPr>
      </p:sp>
      <p:sp>
        <p:nvSpPr>
          <p:cNvPr id="13" name="Text 10"/>
          <p:cNvSpPr/>
          <p:nvPr/>
        </p:nvSpPr>
        <p:spPr>
          <a:xfrm>
            <a:off x="1005840" y="3749040"/>
            <a:ext cx="2834640" cy="274320"/>
          </a:xfrm>
          <a:prstGeom prst="rect">
            <a:avLst/>
          </a:prstGeom>
          <a:noFill/>
          <a:ln/>
        </p:spPr>
        <p:txBody>
          <a:bodyPr wrap="square" lIns="0" tIns="0" rIns="0" bIns="0" rtlCol="0" anchor="ctr"/>
          <a:lstStyle/>
          <a:p>
            <a:pPr indent="0" marL="0">
              <a:buNone/>
            </a:pPr>
            <a:r>
              <a:rPr lang="en-US" sz="1250" b="1" dirty="0">
                <a:solidFill>
                  <a:srgbClr val="FFFFFF"/>
                </a:solidFill>
                <a:latin typeface="Outfit" pitchFamily="34" charset="0"/>
                <a:ea typeface="Outfit" pitchFamily="34" charset="-122"/>
                <a:cs typeface="Outfit" pitchFamily="34" charset="-120"/>
              </a:rPr>
              <a:t>the one AI mini</a:t>
            </a:r>
            <a:endParaRPr lang="en-US" sz="1250" dirty="0"/>
          </a:p>
        </p:txBody>
      </p:sp>
      <p:sp>
        <p:nvSpPr>
          <p:cNvPr id="14" name="Text 11"/>
          <p:cNvSpPr/>
          <p:nvPr/>
        </p:nvSpPr>
        <p:spPr>
          <a:xfrm>
            <a:off x="1005840" y="4014216"/>
            <a:ext cx="2834640" cy="237744"/>
          </a:xfrm>
          <a:prstGeom prst="rect">
            <a:avLst/>
          </a:prstGeom>
          <a:noFill/>
          <a:ln/>
        </p:spPr>
        <p:txBody>
          <a:bodyPr wrap="square" lIns="0" tIns="0" rIns="0" bIns="0" rtlCol="0" anchor="ctr"/>
          <a:lstStyle/>
          <a:p>
            <a:pPr indent="0" marL="0">
              <a:buNone/>
            </a:pPr>
            <a:r>
              <a:rPr lang="en-US" sz="1000" dirty="0">
                <a:solidFill>
                  <a:srgbClr val="9C90C9"/>
                </a:solidFill>
                <a:latin typeface="Outfit" pitchFamily="34" charset="0"/>
                <a:ea typeface="Outfit" pitchFamily="34" charset="-122"/>
                <a:cs typeface="Outfit" pitchFamily="34" charset="-120"/>
              </a:rPr>
              <a:t>7.900 Stk. × 39,00 €</a:t>
            </a:r>
            <a:endParaRPr lang="en-US" sz="1000" dirty="0"/>
          </a:p>
        </p:txBody>
      </p:sp>
      <p:sp>
        <p:nvSpPr>
          <p:cNvPr id="15" name="Text 12"/>
          <p:cNvSpPr/>
          <p:nvPr/>
        </p:nvSpPr>
        <p:spPr>
          <a:xfrm>
            <a:off x="3657600" y="3685032"/>
            <a:ext cx="1874520" cy="603504"/>
          </a:xfrm>
          <a:prstGeom prst="rect">
            <a:avLst/>
          </a:prstGeom>
          <a:noFill/>
          <a:ln/>
        </p:spPr>
        <p:txBody>
          <a:bodyPr wrap="square" lIns="0" tIns="0" rIns="0" bIns="0" rtlCol="0" anchor="ctr"/>
          <a:lstStyle/>
          <a:p>
            <a:pPr algn="r" indent="0" marL="0">
              <a:buNone/>
            </a:pPr>
            <a:r>
              <a:rPr lang="en-US" sz="1400" b="1" dirty="0">
                <a:solidFill>
                  <a:srgbClr val="CDC3EE"/>
                </a:solidFill>
                <a:latin typeface="Outfit" pitchFamily="34" charset="0"/>
                <a:ea typeface="Outfit" pitchFamily="34" charset="-122"/>
                <a:cs typeface="Outfit" pitchFamily="34" charset="-120"/>
              </a:rPr>
              <a:t>308.100,00 €</a:t>
            </a:r>
            <a:endParaRPr lang="en-US" sz="1400" dirty="0"/>
          </a:p>
        </p:txBody>
      </p:sp>
      <p:sp>
        <p:nvSpPr>
          <p:cNvPr id="16" name="Shape 13"/>
          <p:cNvSpPr/>
          <p:nvPr/>
        </p:nvSpPr>
        <p:spPr>
          <a:xfrm>
            <a:off x="822960" y="4572000"/>
            <a:ext cx="4892040" cy="777240"/>
          </a:xfrm>
          <a:prstGeom prst="roundRect">
            <a:avLst>
              <a:gd name="adj" fmla="val 8235"/>
            </a:avLst>
          </a:prstGeom>
          <a:solidFill>
            <a:srgbClr val="9F1AF2"/>
          </a:solidFill>
          <a:ln/>
        </p:spPr>
      </p:sp>
      <p:sp>
        <p:nvSpPr>
          <p:cNvPr id="17" name="Text 14"/>
          <p:cNvSpPr/>
          <p:nvPr/>
        </p:nvSpPr>
        <p:spPr>
          <a:xfrm>
            <a:off x="1051560" y="4572000"/>
            <a:ext cx="2377440" cy="777240"/>
          </a:xfrm>
          <a:prstGeom prst="rect">
            <a:avLst/>
          </a:prstGeom>
          <a:noFill/>
          <a:ln/>
        </p:spPr>
        <p:txBody>
          <a:bodyPr wrap="square" lIns="0" tIns="0" rIns="0" bIns="0" rtlCol="0" anchor="ctr"/>
          <a:lstStyle/>
          <a:p>
            <a:pPr indent="0" marL="0">
              <a:buNone/>
            </a:pPr>
            <a:r>
              <a:rPr lang="en-US" sz="1250" dirty="0">
                <a:solidFill>
                  <a:srgbClr val="FFFFFF"/>
                </a:solidFill>
                <a:latin typeface="Outfit" pitchFamily="34" charset="0"/>
                <a:ea typeface="Outfit" pitchFamily="34" charset="-122"/>
                <a:cs typeface="Outfit" pitchFamily="34" charset="-120"/>
              </a:rPr>
              <a:t>Gesamtwert brutto</a:t>
            </a:r>
            <a:endParaRPr lang="en-US" sz="1250" dirty="0"/>
          </a:p>
        </p:txBody>
      </p:sp>
      <p:sp>
        <p:nvSpPr>
          <p:cNvPr id="18" name="Text 15"/>
          <p:cNvSpPr/>
          <p:nvPr/>
        </p:nvSpPr>
        <p:spPr>
          <a:xfrm>
            <a:off x="3017520" y="4572000"/>
            <a:ext cx="2514600" cy="777240"/>
          </a:xfrm>
          <a:prstGeom prst="rect">
            <a:avLst/>
          </a:prstGeom>
          <a:noFill/>
          <a:ln/>
        </p:spPr>
        <p:txBody>
          <a:bodyPr wrap="square" lIns="0" tIns="0" rIns="0" bIns="0" rtlCol="0" anchor="ctr"/>
          <a:lstStyle/>
          <a:p>
            <a:pPr algn="r" indent="0" marL="0">
              <a:buNone/>
            </a:pPr>
            <a:r>
              <a:rPr lang="en-US" sz="2000" b="1" dirty="0">
                <a:solidFill>
                  <a:srgbClr val="FFFFFF"/>
                </a:solidFill>
                <a:latin typeface="Outfit" pitchFamily="34" charset="0"/>
                <a:ea typeface="Outfit" pitchFamily="34" charset="-122"/>
                <a:cs typeface="Outfit" pitchFamily="34" charset="-120"/>
              </a:rPr>
              <a:t>639.110,00 €</a:t>
            </a:r>
            <a:endParaRPr lang="en-US" sz="2000" dirty="0"/>
          </a:p>
        </p:txBody>
      </p:sp>
      <p:sp>
        <p:nvSpPr>
          <p:cNvPr id="19" name="Shape 16"/>
          <p:cNvSpPr/>
          <p:nvPr/>
        </p:nvSpPr>
        <p:spPr>
          <a:xfrm>
            <a:off x="6309360" y="1600200"/>
            <a:ext cx="5532120" cy="4160520"/>
          </a:xfrm>
          <a:prstGeom prst="roundRect">
            <a:avLst>
              <a:gd name="adj" fmla="val 2198"/>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0" name="Text 17"/>
          <p:cNvSpPr/>
          <p:nvPr/>
        </p:nvSpPr>
        <p:spPr>
          <a:xfrm>
            <a:off x="6629400" y="1856232"/>
            <a:ext cx="4892040" cy="292608"/>
          </a:xfrm>
          <a:prstGeom prst="rect">
            <a:avLst/>
          </a:prstGeom>
          <a:noFill/>
          <a:ln/>
        </p:spPr>
        <p:txBody>
          <a:bodyPr wrap="square" lIns="0" tIns="0" rIns="0" bIns="0" rtlCol="0" anchor="ctr"/>
          <a:lstStyle/>
          <a:p>
            <a:pPr indent="0" marL="0">
              <a:buNone/>
            </a:pPr>
            <a:r>
              <a:rPr lang="en-US" sz="1300" b="1" spc="150" kern="0" dirty="0">
                <a:solidFill>
                  <a:srgbClr val="9F1AF2"/>
                </a:solidFill>
                <a:latin typeface="Outfit" pitchFamily="34" charset="0"/>
                <a:ea typeface="Outfit" pitchFamily="34" charset="-122"/>
                <a:cs typeface="Outfit" pitchFamily="34" charset="-120"/>
              </a:rPr>
              <a:t>VARIANTE B · TESTSTART</a:t>
            </a:r>
            <a:endParaRPr lang="en-US" sz="1300" dirty="0"/>
          </a:p>
        </p:txBody>
      </p:sp>
      <p:sp>
        <p:nvSpPr>
          <p:cNvPr id="21" name="Text 18"/>
          <p:cNvSpPr/>
          <p:nvPr/>
        </p:nvSpPr>
        <p:spPr>
          <a:xfrm>
            <a:off x="6629400" y="2148840"/>
            <a:ext cx="4892040" cy="548640"/>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7.900 Stück</a:t>
            </a:r>
            <a:endParaRPr lang="en-US" sz="2900" dirty="0"/>
          </a:p>
        </p:txBody>
      </p:sp>
      <p:sp>
        <p:nvSpPr>
          <p:cNvPr id="22" name="Shape 19"/>
          <p:cNvSpPr/>
          <p:nvPr/>
        </p:nvSpPr>
        <p:spPr>
          <a:xfrm>
            <a:off x="6629400" y="2971800"/>
            <a:ext cx="4892040" cy="603504"/>
          </a:xfrm>
          <a:prstGeom prst="roundRect">
            <a:avLst>
              <a:gd name="adj" fmla="val 10606"/>
            </a:avLst>
          </a:prstGeom>
          <a:solidFill>
            <a:srgbClr val="230D55"/>
          </a:solidFill>
          <a:ln/>
        </p:spPr>
      </p:sp>
      <p:sp>
        <p:nvSpPr>
          <p:cNvPr id="23" name="Text 20"/>
          <p:cNvSpPr/>
          <p:nvPr/>
        </p:nvSpPr>
        <p:spPr>
          <a:xfrm>
            <a:off x="6812280" y="3035808"/>
            <a:ext cx="2834640" cy="274320"/>
          </a:xfrm>
          <a:prstGeom prst="rect">
            <a:avLst/>
          </a:prstGeom>
          <a:noFill/>
          <a:ln/>
        </p:spPr>
        <p:txBody>
          <a:bodyPr wrap="square" lIns="0" tIns="0" rIns="0" bIns="0" rtlCol="0" anchor="ctr"/>
          <a:lstStyle/>
          <a:p>
            <a:pPr indent="0" marL="0">
              <a:buNone/>
            </a:pPr>
            <a:r>
              <a:rPr lang="en-US" sz="1250" b="1" dirty="0">
                <a:solidFill>
                  <a:srgbClr val="FFFFFF"/>
                </a:solidFill>
                <a:latin typeface="Outfit" pitchFamily="34" charset="0"/>
                <a:ea typeface="Outfit" pitchFamily="34" charset="-122"/>
                <a:cs typeface="Outfit" pitchFamily="34" charset="-120"/>
              </a:rPr>
              <a:t>roaadent the one</a:t>
            </a:r>
            <a:endParaRPr lang="en-US" sz="1250" dirty="0"/>
          </a:p>
        </p:txBody>
      </p:sp>
      <p:sp>
        <p:nvSpPr>
          <p:cNvPr id="24" name="Text 21"/>
          <p:cNvSpPr/>
          <p:nvPr/>
        </p:nvSpPr>
        <p:spPr>
          <a:xfrm>
            <a:off x="6812280" y="3300984"/>
            <a:ext cx="2834640" cy="237744"/>
          </a:xfrm>
          <a:prstGeom prst="rect">
            <a:avLst/>
          </a:prstGeom>
          <a:noFill/>
          <a:ln/>
        </p:spPr>
        <p:txBody>
          <a:bodyPr wrap="square" lIns="0" tIns="0" rIns="0" bIns="0" rtlCol="0" anchor="ctr"/>
          <a:lstStyle/>
          <a:p>
            <a:pPr indent="0" marL="0">
              <a:buNone/>
            </a:pPr>
            <a:r>
              <a:rPr lang="en-US" sz="1000" dirty="0">
                <a:solidFill>
                  <a:srgbClr val="9C90C9"/>
                </a:solidFill>
                <a:latin typeface="Outfit" pitchFamily="34" charset="0"/>
                <a:ea typeface="Outfit" pitchFamily="34" charset="-122"/>
                <a:cs typeface="Outfit" pitchFamily="34" charset="-120"/>
              </a:rPr>
              <a:t>3.950 Stk. × 41,90 €</a:t>
            </a:r>
            <a:endParaRPr lang="en-US" sz="1000" dirty="0"/>
          </a:p>
        </p:txBody>
      </p:sp>
      <p:sp>
        <p:nvSpPr>
          <p:cNvPr id="25" name="Text 22"/>
          <p:cNvSpPr/>
          <p:nvPr/>
        </p:nvSpPr>
        <p:spPr>
          <a:xfrm>
            <a:off x="9464040" y="2971800"/>
            <a:ext cx="1874520" cy="603504"/>
          </a:xfrm>
          <a:prstGeom prst="rect">
            <a:avLst/>
          </a:prstGeom>
          <a:noFill/>
          <a:ln/>
        </p:spPr>
        <p:txBody>
          <a:bodyPr wrap="square" lIns="0" tIns="0" rIns="0" bIns="0" rtlCol="0" anchor="ctr"/>
          <a:lstStyle/>
          <a:p>
            <a:pPr algn="r" indent="0" marL="0">
              <a:buNone/>
            </a:pPr>
            <a:r>
              <a:rPr lang="en-US" sz="1400" b="1" dirty="0">
                <a:solidFill>
                  <a:srgbClr val="CDC3EE"/>
                </a:solidFill>
                <a:latin typeface="Outfit" pitchFamily="34" charset="0"/>
                <a:ea typeface="Outfit" pitchFamily="34" charset="-122"/>
                <a:cs typeface="Outfit" pitchFamily="34" charset="-120"/>
              </a:rPr>
              <a:t>165.505,00 €</a:t>
            </a:r>
            <a:endParaRPr lang="en-US" sz="1400" dirty="0"/>
          </a:p>
        </p:txBody>
      </p:sp>
      <p:sp>
        <p:nvSpPr>
          <p:cNvPr id="26" name="Shape 23"/>
          <p:cNvSpPr/>
          <p:nvPr/>
        </p:nvSpPr>
        <p:spPr>
          <a:xfrm>
            <a:off x="6629400" y="3685032"/>
            <a:ext cx="4892040" cy="603504"/>
          </a:xfrm>
          <a:prstGeom prst="roundRect">
            <a:avLst>
              <a:gd name="adj" fmla="val 10606"/>
            </a:avLst>
          </a:prstGeom>
          <a:solidFill>
            <a:srgbClr val="230D55"/>
          </a:solidFill>
          <a:ln/>
        </p:spPr>
      </p:sp>
      <p:sp>
        <p:nvSpPr>
          <p:cNvPr id="27" name="Text 24"/>
          <p:cNvSpPr/>
          <p:nvPr/>
        </p:nvSpPr>
        <p:spPr>
          <a:xfrm>
            <a:off x="6812280" y="3749040"/>
            <a:ext cx="2834640" cy="274320"/>
          </a:xfrm>
          <a:prstGeom prst="rect">
            <a:avLst/>
          </a:prstGeom>
          <a:noFill/>
          <a:ln/>
        </p:spPr>
        <p:txBody>
          <a:bodyPr wrap="square" lIns="0" tIns="0" rIns="0" bIns="0" rtlCol="0" anchor="ctr"/>
          <a:lstStyle/>
          <a:p>
            <a:pPr indent="0" marL="0">
              <a:buNone/>
            </a:pPr>
            <a:r>
              <a:rPr lang="en-US" sz="1250" b="1" dirty="0">
                <a:solidFill>
                  <a:srgbClr val="FFFFFF"/>
                </a:solidFill>
                <a:latin typeface="Outfit" pitchFamily="34" charset="0"/>
                <a:ea typeface="Outfit" pitchFamily="34" charset="-122"/>
                <a:cs typeface="Outfit" pitchFamily="34" charset="-120"/>
              </a:rPr>
              <a:t>the one AI mini</a:t>
            </a:r>
            <a:endParaRPr lang="en-US" sz="1250" dirty="0"/>
          </a:p>
        </p:txBody>
      </p:sp>
      <p:sp>
        <p:nvSpPr>
          <p:cNvPr id="28" name="Text 25"/>
          <p:cNvSpPr/>
          <p:nvPr/>
        </p:nvSpPr>
        <p:spPr>
          <a:xfrm>
            <a:off x="6812280" y="4014216"/>
            <a:ext cx="2834640" cy="237744"/>
          </a:xfrm>
          <a:prstGeom prst="rect">
            <a:avLst/>
          </a:prstGeom>
          <a:noFill/>
          <a:ln/>
        </p:spPr>
        <p:txBody>
          <a:bodyPr wrap="square" lIns="0" tIns="0" rIns="0" bIns="0" rtlCol="0" anchor="ctr"/>
          <a:lstStyle/>
          <a:p>
            <a:pPr indent="0" marL="0">
              <a:buNone/>
            </a:pPr>
            <a:r>
              <a:rPr lang="en-US" sz="1000" dirty="0">
                <a:solidFill>
                  <a:srgbClr val="9C90C9"/>
                </a:solidFill>
                <a:latin typeface="Outfit" pitchFamily="34" charset="0"/>
                <a:ea typeface="Outfit" pitchFamily="34" charset="-122"/>
                <a:cs typeface="Outfit" pitchFamily="34" charset="-120"/>
              </a:rPr>
              <a:t>3.950 Stk. × 39,00 €</a:t>
            </a:r>
            <a:endParaRPr lang="en-US" sz="1000" dirty="0"/>
          </a:p>
        </p:txBody>
      </p:sp>
      <p:sp>
        <p:nvSpPr>
          <p:cNvPr id="29" name="Text 26"/>
          <p:cNvSpPr/>
          <p:nvPr/>
        </p:nvSpPr>
        <p:spPr>
          <a:xfrm>
            <a:off x="9464040" y="3685032"/>
            <a:ext cx="1874520" cy="603504"/>
          </a:xfrm>
          <a:prstGeom prst="rect">
            <a:avLst/>
          </a:prstGeom>
          <a:noFill/>
          <a:ln/>
        </p:spPr>
        <p:txBody>
          <a:bodyPr wrap="square" lIns="0" tIns="0" rIns="0" bIns="0" rtlCol="0" anchor="ctr"/>
          <a:lstStyle/>
          <a:p>
            <a:pPr algn="r" indent="0" marL="0">
              <a:buNone/>
            </a:pPr>
            <a:r>
              <a:rPr lang="en-US" sz="1400" b="1" dirty="0">
                <a:solidFill>
                  <a:srgbClr val="CDC3EE"/>
                </a:solidFill>
                <a:latin typeface="Outfit" pitchFamily="34" charset="0"/>
                <a:ea typeface="Outfit" pitchFamily="34" charset="-122"/>
                <a:cs typeface="Outfit" pitchFamily="34" charset="-120"/>
              </a:rPr>
              <a:t>154.050,00 €</a:t>
            </a:r>
            <a:endParaRPr lang="en-US" sz="1400" dirty="0"/>
          </a:p>
        </p:txBody>
      </p:sp>
      <p:sp>
        <p:nvSpPr>
          <p:cNvPr id="30" name="Shape 27"/>
          <p:cNvSpPr/>
          <p:nvPr/>
        </p:nvSpPr>
        <p:spPr>
          <a:xfrm>
            <a:off x="6629400" y="4572000"/>
            <a:ext cx="4892040" cy="777240"/>
          </a:xfrm>
          <a:prstGeom prst="roundRect">
            <a:avLst>
              <a:gd name="adj" fmla="val 8235"/>
            </a:avLst>
          </a:prstGeom>
          <a:solidFill>
            <a:srgbClr val="9F1AF2"/>
          </a:solidFill>
          <a:ln/>
        </p:spPr>
      </p:sp>
      <p:sp>
        <p:nvSpPr>
          <p:cNvPr id="31" name="Text 28"/>
          <p:cNvSpPr/>
          <p:nvPr/>
        </p:nvSpPr>
        <p:spPr>
          <a:xfrm>
            <a:off x="6858000" y="4572000"/>
            <a:ext cx="2377440" cy="777240"/>
          </a:xfrm>
          <a:prstGeom prst="rect">
            <a:avLst/>
          </a:prstGeom>
          <a:noFill/>
          <a:ln/>
        </p:spPr>
        <p:txBody>
          <a:bodyPr wrap="square" lIns="0" tIns="0" rIns="0" bIns="0" rtlCol="0" anchor="ctr"/>
          <a:lstStyle/>
          <a:p>
            <a:pPr indent="0" marL="0">
              <a:buNone/>
            </a:pPr>
            <a:r>
              <a:rPr lang="en-US" sz="1250" dirty="0">
                <a:solidFill>
                  <a:srgbClr val="FFFFFF"/>
                </a:solidFill>
                <a:latin typeface="Outfit" pitchFamily="34" charset="0"/>
                <a:ea typeface="Outfit" pitchFamily="34" charset="-122"/>
                <a:cs typeface="Outfit" pitchFamily="34" charset="-120"/>
              </a:rPr>
              <a:t>Gesamtwert brutto</a:t>
            </a:r>
            <a:endParaRPr lang="en-US" sz="1250" dirty="0"/>
          </a:p>
        </p:txBody>
      </p:sp>
      <p:sp>
        <p:nvSpPr>
          <p:cNvPr id="32" name="Text 29"/>
          <p:cNvSpPr/>
          <p:nvPr/>
        </p:nvSpPr>
        <p:spPr>
          <a:xfrm>
            <a:off x="8823960" y="4572000"/>
            <a:ext cx="2514600" cy="777240"/>
          </a:xfrm>
          <a:prstGeom prst="rect">
            <a:avLst/>
          </a:prstGeom>
          <a:noFill/>
          <a:ln/>
        </p:spPr>
        <p:txBody>
          <a:bodyPr wrap="square" lIns="0" tIns="0" rIns="0" bIns="0" rtlCol="0" anchor="ctr"/>
          <a:lstStyle/>
          <a:p>
            <a:pPr algn="r" indent="0" marL="0">
              <a:buNone/>
            </a:pPr>
            <a:r>
              <a:rPr lang="en-US" sz="2000" b="1" dirty="0">
                <a:solidFill>
                  <a:srgbClr val="FFFFFF"/>
                </a:solidFill>
                <a:latin typeface="Outfit" pitchFamily="34" charset="0"/>
                <a:ea typeface="Outfit" pitchFamily="34" charset="-122"/>
                <a:cs typeface="Outfit" pitchFamily="34" charset="-120"/>
              </a:rPr>
              <a:t>319.555,00 €</a:t>
            </a:r>
            <a:endParaRPr lang="en-US" sz="2000" dirty="0"/>
          </a:p>
        </p:txBody>
      </p:sp>
      <p:sp>
        <p:nvSpPr>
          <p:cNvPr id="33" name="Text 30"/>
          <p:cNvSpPr/>
          <p:nvPr/>
        </p:nvSpPr>
        <p:spPr>
          <a:xfrm>
            <a:off x="502920" y="5943600"/>
            <a:ext cx="11155680" cy="502920"/>
          </a:xfrm>
          <a:prstGeom prst="rect">
            <a:avLst/>
          </a:prstGeom>
          <a:noFill/>
          <a:ln/>
        </p:spPr>
        <p:txBody>
          <a:bodyPr wrap="square" lIns="0" tIns="0" rIns="0" bIns="0" rtlCol="0" anchor="ctr"/>
          <a:lstStyle/>
          <a:p>
            <a:pPr indent="0" marL="0">
              <a:lnSpc>
                <a:spcPct val="110000"/>
              </a:lnSpc>
              <a:buNone/>
            </a:pPr>
            <a:r>
              <a:rPr lang="en-US" sz="1050" i="1" dirty="0">
                <a:solidFill>
                  <a:srgbClr val="9C90C9"/>
                </a:solidFill>
                <a:latin typeface="Outfit" pitchFamily="34" charset="0"/>
                <a:ea typeface="Outfit" pitchFamily="34" charset="-122"/>
                <a:cs typeface="Outfit" pitchFamily="34" charset="-120"/>
              </a:rPr>
              <a:t>Beispielaufteilung 50/50. Die Aufteilung auf Modelle und Farben ist flexibel nach Ihrer Planung, auch andere Gesamtmengen können verhandelt werden. Stückpreise gelten für beide Varianten unverändert. Bruttopreise inkl. Versand und Verzollung nach Deutschland (DDP).</a:t>
            </a:r>
            <a:endParaRPr lang="en-US" sz="1050" dirty="0"/>
          </a:p>
        </p:txBody>
      </p:sp>
      <p:sp>
        <p:nvSpPr>
          <p:cNvPr id="34" name="Text 31"/>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35" name="Text 32"/>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KONDITIONEN</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Klare Preise, attraktive Zahlungsoptionen</a:t>
            </a:r>
            <a:endParaRPr lang="en-US" sz="2900" dirty="0"/>
          </a:p>
        </p:txBody>
      </p:sp>
      <p:sp>
        <p:nvSpPr>
          <p:cNvPr id="5" name="Shape 2"/>
          <p:cNvSpPr/>
          <p:nvPr/>
        </p:nvSpPr>
        <p:spPr>
          <a:xfrm>
            <a:off x="502920" y="1645920"/>
            <a:ext cx="3657600" cy="2331720"/>
          </a:xfrm>
          <a:prstGeom prst="roundRect">
            <a:avLst>
              <a:gd name="adj" fmla="val 3922"/>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6" name="Shape 3"/>
          <p:cNvSpPr/>
          <p:nvPr/>
        </p:nvSpPr>
        <p:spPr>
          <a:xfrm>
            <a:off x="795528" y="1965960"/>
            <a:ext cx="603504" cy="603504"/>
          </a:xfrm>
          <a:prstGeom prst="ellipse">
            <a:avLst/>
          </a:prstGeom>
          <a:solidFill>
            <a:srgbClr val="9F1AF2"/>
          </a:solidFill>
          <a:ln/>
        </p:spPr>
      </p:sp>
      <p:pic>
        <p:nvPicPr>
          <p:cNvPr id="7" name="Image 1" descr="preencoded.png">    </p:cNvPr>
          <p:cNvPicPr>
            <a:picLocks noChangeAspect="1"/>
          </p:cNvPicPr>
          <p:nvPr/>
        </p:nvPicPr>
        <p:blipFill>
          <a:blip r:embed="rId2"/>
          <a:stretch>
            <a:fillRect/>
          </a:stretch>
        </p:blipFill>
        <p:spPr>
          <a:xfrm>
            <a:off x="952439" y="2122871"/>
            <a:ext cx="289682" cy="289682"/>
          </a:xfrm>
          <a:prstGeom prst="rect">
            <a:avLst/>
          </a:prstGeom>
        </p:spPr>
      </p:pic>
      <p:sp>
        <p:nvSpPr>
          <p:cNvPr id="8" name="Text 4"/>
          <p:cNvSpPr/>
          <p:nvPr/>
        </p:nvSpPr>
        <p:spPr>
          <a:xfrm>
            <a:off x="1554480" y="1993392"/>
            <a:ext cx="2468880" cy="256032"/>
          </a:xfrm>
          <a:prstGeom prst="rect">
            <a:avLst/>
          </a:prstGeom>
          <a:noFill/>
          <a:ln/>
        </p:spPr>
        <p:txBody>
          <a:bodyPr wrap="square" lIns="0" tIns="0" rIns="0" bIns="0" rtlCol="0" anchor="ctr"/>
          <a:lstStyle/>
          <a:p>
            <a:pPr indent="0" marL="0">
              <a:buNone/>
            </a:pPr>
            <a:r>
              <a:rPr lang="en-US" sz="1050" b="1" spc="150" kern="0" dirty="0">
                <a:solidFill>
                  <a:srgbClr val="9C90C9"/>
                </a:solidFill>
                <a:latin typeface="Outfit" pitchFamily="34" charset="0"/>
                <a:ea typeface="Outfit" pitchFamily="34" charset="-122"/>
                <a:cs typeface="Outfit" pitchFamily="34" charset="-120"/>
              </a:rPr>
              <a:t>OPTION 1</a:t>
            </a:r>
            <a:endParaRPr lang="en-US" sz="1050" dirty="0"/>
          </a:p>
        </p:txBody>
      </p:sp>
      <p:sp>
        <p:nvSpPr>
          <p:cNvPr id="9" name="Text 5"/>
          <p:cNvSpPr/>
          <p:nvPr/>
        </p:nvSpPr>
        <p:spPr>
          <a:xfrm>
            <a:off x="1554480" y="2231136"/>
            <a:ext cx="2468880" cy="457200"/>
          </a:xfrm>
          <a:prstGeom prst="rect">
            <a:avLst/>
          </a:prstGeom>
          <a:noFill/>
          <a:ln/>
        </p:spPr>
        <p:txBody>
          <a:bodyPr wrap="square" lIns="0" tIns="0" rIns="0" bIns="0" rtlCol="0" anchor="ctr"/>
          <a:lstStyle/>
          <a:p>
            <a:pPr indent="0" marL="0">
              <a:buNone/>
            </a:pPr>
            <a:r>
              <a:rPr lang="en-US" sz="2300" b="1" dirty="0">
                <a:solidFill>
                  <a:srgbClr val="FFFFFF"/>
                </a:solidFill>
                <a:latin typeface="Outfit" pitchFamily="34" charset="0"/>
                <a:ea typeface="Outfit" pitchFamily="34" charset="-122"/>
                <a:cs typeface="Outfit" pitchFamily="34" charset="-120"/>
              </a:rPr>
              <a:t>3 % Skonto</a:t>
            </a:r>
            <a:endParaRPr lang="en-US" sz="2300" dirty="0"/>
          </a:p>
        </p:txBody>
      </p:sp>
      <p:sp>
        <p:nvSpPr>
          <p:cNvPr id="10" name="Text 6"/>
          <p:cNvSpPr/>
          <p:nvPr/>
        </p:nvSpPr>
        <p:spPr>
          <a:xfrm>
            <a:off x="795528" y="2880360"/>
            <a:ext cx="3072384" cy="10058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bei Sofortzahlung des Gesamtbetrags, spätestens 5 Tage nach Produkteingang.</a:t>
            </a:r>
            <a:endParaRPr lang="en-US" sz="1150" dirty="0"/>
          </a:p>
        </p:txBody>
      </p:sp>
      <p:sp>
        <p:nvSpPr>
          <p:cNvPr id="11" name="Shape 7"/>
          <p:cNvSpPr/>
          <p:nvPr/>
        </p:nvSpPr>
        <p:spPr>
          <a:xfrm>
            <a:off x="4416552" y="1645920"/>
            <a:ext cx="3657600" cy="2331720"/>
          </a:xfrm>
          <a:prstGeom prst="roundRect">
            <a:avLst>
              <a:gd name="adj" fmla="val 3922"/>
            </a:avLst>
          </a:prstGeom>
          <a:solidFill>
            <a:srgbClr val="230D55"/>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2" name="Shape 8"/>
          <p:cNvSpPr/>
          <p:nvPr/>
        </p:nvSpPr>
        <p:spPr>
          <a:xfrm>
            <a:off x="4709160" y="1965960"/>
            <a:ext cx="603504" cy="603504"/>
          </a:xfrm>
          <a:prstGeom prst="ellipse">
            <a:avLst/>
          </a:prstGeom>
          <a:solidFill>
            <a:srgbClr val="9F1AF2"/>
          </a:solidFill>
          <a:ln/>
        </p:spPr>
      </p:sp>
      <p:pic>
        <p:nvPicPr>
          <p:cNvPr id="13" name="Image 2" descr="preencoded.png">    </p:cNvPr>
          <p:cNvPicPr>
            <a:picLocks noChangeAspect="1"/>
          </p:cNvPicPr>
          <p:nvPr/>
        </p:nvPicPr>
        <p:blipFill>
          <a:blip r:embed="rId3"/>
          <a:stretch>
            <a:fillRect/>
          </a:stretch>
        </p:blipFill>
        <p:spPr>
          <a:xfrm>
            <a:off x="4866071" y="2122871"/>
            <a:ext cx="289682" cy="289682"/>
          </a:xfrm>
          <a:prstGeom prst="rect">
            <a:avLst/>
          </a:prstGeom>
        </p:spPr>
      </p:pic>
      <p:sp>
        <p:nvSpPr>
          <p:cNvPr id="14" name="Text 9"/>
          <p:cNvSpPr/>
          <p:nvPr/>
        </p:nvSpPr>
        <p:spPr>
          <a:xfrm>
            <a:off x="5468112" y="1993392"/>
            <a:ext cx="2468880" cy="256032"/>
          </a:xfrm>
          <a:prstGeom prst="rect">
            <a:avLst/>
          </a:prstGeom>
          <a:noFill/>
          <a:ln/>
        </p:spPr>
        <p:txBody>
          <a:bodyPr wrap="square" lIns="0" tIns="0" rIns="0" bIns="0" rtlCol="0" anchor="ctr"/>
          <a:lstStyle/>
          <a:p>
            <a:pPr indent="0" marL="0">
              <a:buNone/>
            </a:pPr>
            <a:r>
              <a:rPr lang="en-US" sz="1050" b="1" spc="150" kern="0" dirty="0">
                <a:solidFill>
                  <a:srgbClr val="9F1AF2"/>
                </a:solidFill>
                <a:latin typeface="Outfit" pitchFamily="34" charset="0"/>
                <a:ea typeface="Outfit" pitchFamily="34" charset="-122"/>
                <a:cs typeface="Outfit" pitchFamily="34" charset="-120"/>
              </a:rPr>
              <a:t>OPTION 2</a:t>
            </a:r>
            <a:endParaRPr lang="en-US" sz="1050" dirty="0"/>
          </a:p>
        </p:txBody>
      </p:sp>
      <p:sp>
        <p:nvSpPr>
          <p:cNvPr id="15" name="Text 10"/>
          <p:cNvSpPr/>
          <p:nvPr/>
        </p:nvSpPr>
        <p:spPr>
          <a:xfrm>
            <a:off x="5468112" y="2231136"/>
            <a:ext cx="2468880" cy="457200"/>
          </a:xfrm>
          <a:prstGeom prst="rect">
            <a:avLst/>
          </a:prstGeom>
          <a:noFill/>
          <a:ln/>
        </p:spPr>
        <p:txBody>
          <a:bodyPr wrap="square" lIns="0" tIns="0" rIns="0" bIns="0" rtlCol="0" anchor="ctr"/>
          <a:lstStyle/>
          <a:p>
            <a:pPr indent="0" marL="0">
              <a:buNone/>
            </a:pPr>
            <a:r>
              <a:rPr lang="en-US" sz="2300" b="1" dirty="0">
                <a:solidFill>
                  <a:srgbClr val="FFFFFF"/>
                </a:solidFill>
                <a:latin typeface="Outfit" pitchFamily="34" charset="0"/>
                <a:ea typeface="Outfit" pitchFamily="34" charset="-122"/>
                <a:cs typeface="Outfit" pitchFamily="34" charset="-120"/>
              </a:rPr>
              <a:t>5 % Skonto</a:t>
            </a:r>
            <a:endParaRPr lang="en-US" sz="2300" dirty="0"/>
          </a:p>
        </p:txBody>
      </p:sp>
      <p:sp>
        <p:nvSpPr>
          <p:cNvPr id="16" name="Text 11"/>
          <p:cNvSpPr/>
          <p:nvPr/>
        </p:nvSpPr>
        <p:spPr>
          <a:xfrm>
            <a:off x="4709160" y="2880360"/>
            <a:ext cx="3072384" cy="10058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bei 50 % Vorauszahlung bei Auftragserteilung und Zahlung der restlichen 50 % spätestens 5 Tage nach Produkteingang.</a:t>
            </a:r>
            <a:endParaRPr lang="en-US" sz="1150" dirty="0"/>
          </a:p>
        </p:txBody>
      </p:sp>
      <p:sp>
        <p:nvSpPr>
          <p:cNvPr id="17" name="Shape 12"/>
          <p:cNvSpPr/>
          <p:nvPr/>
        </p:nvSpPr>
        <p:spPr>
          <a:xfrm>
            <a:off x="6702552" y="1490472"/>
            <a:ext cx="1371600" cy="329184"/>
          </a:xfrm>
          <a:prstGeom prst="roundRect">
            <a:avLst>
              <a:gd name="adj" fmla="val 50000"/>
            </a:avLst>
          </a:prstGeom>
          <a:solidFill>
            <a:srgbClr val="9F1AF2"/>
          </a:solidFill>
          <a:ln/>
        </p:spPr>
      </p:sp>
      <p:sp>
        <p:nvSpPr>
          <p:cNvPr id="18" name="Text 13"/>
          <p:cNvSpPr/>
          <p:nvPr/>
        </p:nvSpPr>
        <p:spPr>
          <a:xfrm>
            <a:off x="6702552" y="1490472"/>
            <a:ext cx="1371600" cy="329184"/>
          </a:xfrm>
          <a:prstGeom prst="rect">
            <a:avLst/>
          </a:prstGeom>
          <a:noFill/>
          <a:ln/>
        </p:spPr>
        <p:txBody>
          <a:bodyPr wrap="square" lIns="0" tIns="0" rIns="0" bIns="0"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EMPFOHLEN</a:t>
            </a:r>
            <a:endParaRPr lang="en-US" sz="950" dirty="0"/>
          </a:p>
        </p:txBody>
      </p:sp>
      <p:sp>
        <p:nvSpPr>
          <p:cNvPr id="19" name="Shape 14"/>
          <p:cNvSpPr/>
          <p:nvPr/>
        </p:nvSpPr>
        <p:spPr>
          <a:xfrm>
            <a:off x="8330184" y="1645920"/>
            <a:ext cx="3657600" cy="2331720"/>
          </a:xfrm>
          <a:prstGeom prst="roundRect">
            <a:avLst>
              <a:gd name="adj" fmla="val 3922"/>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0" name="Shape 15"/>
          <p:cNvSpPr/>
          <p:nvPr/>
        </p:nvSpPr>
        <p:spPr>
          <a:xfrm>
            <a:off x="8622792" y="1965960"/>
            <a:ext cx="603504" cy="603504"/>
          </a:xfrm>
          <a:prstGeom prst="ellipse">
            <a:avLst/>
          </a:prstGeom>
          <a:solidFill>
            <a:srgbClr val="9F1AF2"/>
          </a:solidFill>
          <a:ln/>
        </p:spPr>
      </p:sp>
      <p:pic>
        <p:nvPicPr>
          <p:cNvPr id="21" name="Image 3" descr="preencoded.png">    </p:cNvPr>
          <p:cNvPicPr>
            <a:picLocks noChangeAspect="1"/>
          </p:cNvPicPr>
          <p:nvPr/>
        </p:nvPicPr>
        <p:blipFill>
          <a:blip r:embed="rId4"/>
          <a:stretch>
            <a:fillRect/>
          </a:stretch>
        </p:blipFill>
        <p:spPr>
          <a:xfrm>
            <a:off x="8779703" y="2122871"/>
            <a:ext cx="289682" cy="289682"/>
          </a:xfrm>
          <a:prstGeom prst="rect">
            <a:avLst/>
          </a:prstGeom>
        </p:spPr>
      </p:pic>
      <p:sp>
        <p:nvSpPr>
          <p:cNvPr id="22" name="Text 16"/>
          <p:cNvSpPr/>
          <p:nvPr/>
        </p:nvSpPr>
        <p:spPr>
          <a:xfrm>
            <a:off x="9381744" y="1993392"/>
            <a:ext cx="2468880" cy="256032"/>
          </a:xfrm>
          <a:prstGeom prst="rect">
            <a:avLst/>
          </a:prstGeom>
          <a:noFill/>
          <a:ln/>
        </p:spPr>
        <p:txBody>
          <a:bodyPr wrap="square" lIns="0" tIns="0" rIns="0" bIns="0" rtlCol="0" anchor="ctr"/>
          <a:lstStyle/>
          <a:p>
            <a:pPr indent="0" marL="0">
              <a:buNone/>
            </a:pPr>
            <a:r>
              <a:rPr lang="en-US" sz="1050" b="1" spc="150" kern="0" dirty="0">
                <a:solidFill>
                  <a:srgbClr val="9C90C9"/>
                </a:solidFill>
                <a:latin typeface="Outfit" pitchFamily="34" charset="0"/>
                <a:ea typeface="Outfit" pitchFamily="34" charset="-122"/>
                <a:cs typeface="Outfit" pitchFamily="34" charset="-120"/>
              </a:rPr>
              <a:t>OPTION 3</a:t>
            </a:r>
            <a:endParaRPr lang="en-US" sz="1050" dirty="0"/>
          </a:p>
        </p:txBody>
      </p:sp>
      <p:sp>
        <p:nvSpPr>
          <p:cNvPr id="23" name="Text 17"/>
          <p:cNvSpPr/>
          <p:nvPr/>
        </p:nvSpPr>
        <p:spPr>
          <a:xfrm>
            <a:off x="9381744" y="2231136"/>
            <a:ext cx="2468880" cy="457200"/>
          </a:xfrm>
          <a:prstGeom prst="rect">
            <a:avLst/>
          </a:prstGeom>
          <a:noFill/>
          <a:ln/>
        </p:spPr>
        <p:txBody>
          <a:bodyPr wrap="square" lIns="0" tIns="0" rIns="0" bIns="0" rtlCol="0" anchor="ctr"/>
          <a:lstStyle/>
          <a:p>
            <a:pPr indent="0" marL="0">
              <a:buNone/>
            </a:pPr>
            <a:r>
              <a:rPr lang="en-US" sz="2300" b="1" dirty="0">
                <a:solidFill>
                  <a:srgbClr val="FFFFFF"/>
                </a:solidFill>
                <a:latin typeface="Outfit" pitchFamily="34" charset="0"/>
                <a:ea typeface="Outfit" pitchFamily="34" charset="-122"/>
                <a:cs typeface="Outfit" pitchFamily="34" charset="-120"/>
              </a:rPr>
              <a:t>Standard</a:t>
            </a:r>
            <a:endParaRPr lang="en-US" sz="2300" dirty="0"/>
          </a:p>
        </p:txBody>
      </p:sp>
      <p:sp>
        <p:nvSpPr>
          <p:cNvPr id="24" name="Text 18"/>
          <p:cNvSpPr/>
          <p:nvPr/>
        </p:nvSpPr>
        <p:spPr>
          <a:xfrm>
            <a:off x="8622792" y="2880360"/>
            <a:ext cx="3072384" cy="1005840"/>
          </a:xfrm>
          <a:prstGeom prst="rect">
            <a:avLst/>
          </a:prstGeom>
          <a:noFill/>
          <a:ln/>
        </p:spPr>
        <p:txBody>
          <a:bodyPr wrap="square" lIns="0" tIns="0" rIns="0" bIns="0" rtlCol="0" anchor="ctr"/>
          <a:lstStyle/>
          <a:p>
            <a:pPr indent="0" marL="0">
              <a:lnSpc>
                <a:spcPct val="115000"/>
              </a:lnSpc>
              <a:buNone/>
            </a:pPr>
            <a:r>
              <a:rPr lang="en-US" sz="1150" dirty="0">
                <a:solidFill>
                  <a:srgbClr val="CDC3EE"/>
                </a:solidFill>
                <a:latin typeface="Outfit" pitchFamily="34" charset="0"/>
                <a:ea typeface="Outfit" pitchFamily="34" charset="-122"/>
                <a:cs typeface="Outfit" pitchFamily="34" charset="-120"/>
              </a:rPr>
              <a:t>Zahlung nach individueller Vereinbarung, spesenfrei in EUR.</a:t>
            </a:r>
            <a:endParaRPr lang="en-US" sz="1150" dirty="0"/>
          </a:p>
        </p:txBody>
      </p:sp>
      <p:sp>
        <p:nvSpPr>
          <p:cNvPr id="25" name="Shape 19"/>
          <p:cNvSpPr/>
          <p:nvPr/>
        </p:nvSpPr>
        <p:spPr>
          <a:xfrm>
            <a:off x="502920" y="4343400"/>
            <a:ext cx="3657600" cy="1828800"/>
          </a:xfrm>
          <a:prstGeom prst="roundRect">
            <a:avLst>
              <a:gd name="adj" fmla="val 500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6" name="Shape 20"/>
          <p:cNvSpPr/>
          <p:nvPr/>
        </p:nvSpPr>
        <p:spPr>
          <a:xfrm>
            <a:off x="777240" y="4599432"/>
            <a:ext cx="502920" cy="502920"/>
          </a:xfrm>
          <a:prstGeom prst="ellipse">
            <a:avLst/>
          </a:prstGeom>
          <a:solidFill>
            <a:srgbClr val="45278C"/>
          </a:solidFill>
          <a:ln/>
        </p:spPr>
      </p:sp>
      <p:pic>
        <p:nvPicPr>
          <p:cNvPr id="27" name="Image 4" descr="preencoded.png">    </p:cNvPr>
          <p:cNvPicPr>
            <a:picLocks noChangeAspect="1"/>
          </p:cNvPicPr>
          <p:nvPr/>
        </p:nvPicPr>
        <p:blipFill>
          <a:blip r:embed="rId5"/>
          <a:stretch>
            <a:fillRect/>
          </a:stretch>
        </p:blipFill>
        <p:spPr>
          <a:xfrm>
            <a:off x="907999" y="4730191"/>
            <a:ext cx="241402" cy="241402"/>
          </a:xfrm>
          <a:prstGeom prst="rect">
            <a:avLst/>
          </a:prstGeom>
        </p:spPr>
      </p:pic>
      <p:sp>
        <p:nvSpPr>
          <p:cNvPr id="28" name="Text 21"/>
          <p:cNvSpPr/>
          <p:nvPr/>
        </p:nvSpPr>
        <p:spPr>
          <a:xfrm>
            <a:off x="1417320" y="4672584"/>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Outfit" pitchFamily="34" charset="0"/>
                <a:ea typeface="Outfit" pitchFamily="34" charset="-122"/>
                <a:cs typeface="Outfit" pitchFamily="34" charset="-120"/>
              </a:rPr>
              <a:t>Festpreise</a:t>
            </a:r>
            <a:endParaRPr lang="en-US" sz="1300" dirty="0"/>
          </a:p>
        </p:txBody>
      </p:sp>
      <p:sp>
        <p:nvSpPr>
          <p:cNvPr id="29" name="Text 22"/>
          <p:cNvSpPr/>
          <p:nvPr/>
        </p:nvSpPr>
        <p:spPr>
          <a:xfrm>
            <a:off x="777240" y="5212080"/>
            <a:ext cx="3108960" cy="868680"/>
          </a:xfrm>
          <a:prstGeom prst="rect">
            <a:avLst/>
          </a:prstGeom>
          <a:noFill/>
          <a:ln/>
        </p:spPr>
        <p:txBody>
          <a:bodyPr wrap="square" lIns="0" tIns="0" rIns="0" bIns="0" rtlCol="0" anchor="ctr"/>
          <a:lstStyle/>
          <a:p>
            <a:pPr indent="0" marL="0">
              <a:lnSpc>
                <a:spcPct val="110000"/>
              </a:lnSpc>
              <a:buNone/>
            </a:pPr>
            <a:r>
              <a:rPr lang="en-US" sz="1050" dirty="0">
                <a:solidFill>
                  <a:srgbClr val="CDC3EE"/>
                </a:solidFill>
                <a:latin typeface="Outfit" pitchFamily="34" charset="0"/>
                <a:ea typeface="Outfit" pitchFamily="34" charset="-122"/>
                <a:cs typeface="Outfit" pitchFamily="34" charset="-120"/>
              </a:rPr>
              <a:t>Bruttopreise inkl. Versand und Verzollung. Die Kalkulation ist final auf den Handel optimiert.</a:t>
            </a:r>
            <a:endParaRPr lang="en-US" sz="1050" dirty="0"/>
          </a:p>
        </p:txBody>
      </p:sp>
      <p:sp>
        <p:nvSpPr>
          <p:cNvPr id="30" name="Shape 23"/>
          <p:cNvSpPr/>
          <p:nvPr/>
        </p:nvSpPr>
        <p:spPr>
          <a:xfrm>
            <a:off x="4416552" y="4343400"/>
            <a:ext cx="3657600" cy="1828800"/>
          </a:xfrm>
          <a:prstGeom prst="roundRect">
            <a:avLst>
              <a:gd name="adj" fmla="val 500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31" name="Shape 24"/>
          <p:cNvSpPr/>
          <p:nvPr/>
        </p:nvSpPr>
        <p:spPr>
          <a:xfrm>
            <a:off x="4690872" y="4599432"/>
            <a:ext cx="502920" cy="502920"/>
          </a:xfrm>
          <a:prstGeom prst="ellipse">
            <a:avLst/>
          </a:prstGeom>
          <a:solidFill>
            <a:srgbClr val="45278C"/>
          </a:solidFill>
          <a:ln/>
        </p:spPr>
      </p:sp>
      <p:pic>
        <p:nvPicPr>
          <p:cNvPr id="32" name="Image 5" descr="preencoded.png">    </p:cNvPr>
          <p:cNvPicPr>
            <a:picLocks noChangeAspect="1"/>
          </p:cNvPicPr>
          <p:nvPr/>
        </p:nvPicPr>
        <p:blipFill>
          <a:blip r:embed="rId6"/>
          <a:stretch>
            <a:fillRect/>
          </a:stretch>
        </p:blipFill>
        <p:spPr>
          <a:xfrm>
            <a:off x="4821631" y="4730191"/>
            <a:ext cx="241402" cy="241402"/>
          </a:xfrm>
          <a:prstGeom prst="rect">
            <a:avLst/>
          </a:prstGeom>
        </p:spPr>
      </p:pic>
      <p:sp>
        <p:nvSpPr>
          <p:cNvPr id="33" name="Text 25"/>
          <p:cNvSpPr/>
          <p:nvPr/>
        </p:nvSpPr>
        <p:spPr>
          <a:xfrm>
            <a:off x="5330952" y="4672584"/>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Outfit" pitchFamily="34" charset="0"/>
                <a:ea typeface="Outfit" pitchFamily="34" charset="-122"/>
                <a:cs typeface="Outfit" pitchFamily="34" charset="-120"/>
              </a:rPr>
              <a:t>60 Tage Preisbindung</a:t>
            </a:r>
            <a:endParaRPr lang="en-US" sz="1300" dirty="0"/>
          </a:p>
        </p:txBody>
      </p:sp>
      <p:sp>
        <p:nvSpPr>
          <p:cNvPr id="34" name="Text 26"/>
          <p:cNvSpPr/>
          <p:nvPr/>
        </p:nvSpPr>
        <p:spPr>
          <a:xfrm>
            <a:off x="4690872" y="5212080"/>
            <a:ext cx="3108960" cy="868680"/>
          </a:xfrm>
          <a:prstGeom prst="rect">
            <a:avLst/>
          </a:prstGeom>
          <a:noFill/>
          <a:ln/>
        </p:spPr>
        <p:txBody>
          <a:bodyPr wrap="square" lIns="0" tIns="0" rIns="0" bIns="0" rtlCol="0" anchor="ctr"/>
          <a:lstStyle/>
          <a:p>
            <a:pPr indent="0" marL="0">
              <a:lnSpc>
                <a:spcPct val="110000"/>
              </a:lnSpc>
              <a:buNone/>
            </a:pPr>
            <a:r>
              <a:rPr lang="en-US" sz="1050" dirty="0">
                <a:solidFill>
                  <a:srgbClr val="CDC3EE"/>
                </a:solidFill>
                <a:latin typeface="Outfit" pitchFamily="34" charset="0"/>
                <a:ea typeface="Outfit" pitchFamily="34" charset="-122"/>
                <a:cs typeface="Outfit" pitchFamily="34" charset="-120"/>
              </a:rPr>
              <a:t>Konditionen gelten 60 Tage ab Offertdatum, Planungssicherheit trotz volatiler Logistik.</a:t>
            </a:r>
            <a:endParaRPr lang="en-US" sz="1050" dirty="0"/>
          </a:p>
        </p:txBody>
      </p:sp>
      <p:sp>
        <p:nvSpPr>
          <p:cNvPr id="35" name="Shape 27"/>
          <p:cNvSpPr/>
          <p:nvPr/>
        </p:nvSpPr>
        <p:spPr>
          <a:xfrm>
            <a:off x="8330184" y="4343400"/>
            <a:ext cx="3657600" cy="1828800"/>
          </a:xfrm>
          <a:prstGeom prst="roundRect">
            <a:avLst>
              <a:gd name="adj" fmla="val 500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36" name="Shape 28"/>
          <p:cNvSpPr/>
          <p:nvPr/>
        </p:nvSpPr>
        <p:spPr>
          <a:xfrm>
            <a:off x="8604504" y="4599432"/>
            <a:ext cx="502920" cy="502920"/>
          </a:xfrm>
          <a:prstGeom prst="ellipse">
            <a:avLst/>
          </a:prstGeom>
          <a:solidFill>
            <a:srgbClr val="45278C"/>
          </a:solidFill>
          <a:ln/>
        </p:spPr>
      </p:sp>
      <p:pic>
        <p:nvPicPr>
          <p:cNvPr id="37" name="Image 6" descr="preencoded.png">    </p:cNvPr>
          <p:cNvPicPr>
            <a:picLocks noChangeAspect="1"/>
          </p:cNvPicPr>
          <p:nvPr/>
        </p:nvPicPr>
        <p:blipFill>
          <a:blip r:embed="rId7"/>
          <a:stretch>
            <a:fillRect/>
          </a:stretch>
        </p:blipFill>
        <p:spPr>
          <a:xfrm>
            <a:off x="8735263" y="4730191"/>
            <a:ext cx="241402" cy="241402"/>
          </a:xfrm>
          <a:prstGeom prst="rect">
            <a:avLst/>
          </a:prstGeom>
        </p:spPr>
      </p:pic>
      <p:sp>
        <p:nvSpPr>
          <p:cNvPr id="38" name="Text 29"/>
          <p:cNvSpPr/>
          <p:nvPr/>
        </p:nvSpPr>
        <p:spPr>
          <a:xfrm>
            <a:off x="9244584" y="4672584"/>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Outfit" pitchFamily="34" charset="0"/>
                <a:ea typeface="Outfit" pitchFamily="34" charset="-122"/>
                <a:cs typeface="Outfit" pitchFamily="34" charset="-120"/>
              </a:rPr>
              <a:t>Kompletter Lieferumfang</a:t>
            </a:r>
            <a:endParaRPr lang="en-US" sz="1300" dirty="0"/>
          </a:p>
        </p:txBody>
      </p:sp>
      <p:sp>
        <p:nvSpPr>
          <p:cNvPr id="39" name="Text 30"/>
          <p:cNvSpPr/>
          <p:nvPr/>
        </p:nvSpPr>
        <p:spPr>
          <a:xfrm>
            <a:off x="8604504" y="5212080"/>
            <a:ext cx="3108960" cy="868680"/>
          </a:xfrm>
          <a:prstGeom prst="rect">
            <a:avLst/>
          </a:prstGeom>
          <a:noFill/>
          <a:ln/>
        </p:spPr>
        <p:txBody>
          <a:bodyPr wrap="square" lIns="0" tIns="0" rIns="0" bIns="0" rtlCol="0" anchor="ctr"/>
          <a:lstStyle/>
          <a:p>
            <a:pPr indent="0" marL="0">
              <a:lnSpc>
                <a:spcPct val="110000"/>
              </a:lnSpc>
              <a:buNone/>
            </a:pPr>
            <a:r>
              <a:rPr lang="en-US" sz="1050" dirty="0">
                <a:solidFill>
                  <a:srgbClr val="CDC3EE"/>
                </a:solidFill>
                <a:latin typeface="Outfit" pitchFamily="34" charset="0"/>
                <a:ea typeface="Outfit" pitchFamily="34" charset="-122"/>
                <a:cs typeface="Outfit" pitchFamily="34" charset="-120"/>
              </a:rPr>
              <a:t>Handstück, 3 Aufsätze (the one inkl. Gesichtsreinigung), Ladestation, Kabel, Anleitung (DE).</a:t>
            </a:r>
            <a:endParaRPr lang="en-US" sz="1050" dirty="0"/>
          </a:p>
        </p:txBody>
      </p:sp>
      <p:sp>
        <p:nvSpPr>
          <p:cNvPr id="40" name="Text 31"/>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41" name="Text 32"/>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1695" cy="6858000"/>
          </a:xfrm>
          <a:prstGeom prst="rect">
            <a:avLst/>
          </a:prstGeom>
        </p:spPr>
      </p:pic>
      <p:sp>
        <p:nvSpPr>
          <p:cNvPr id="3" name="Text 0"/>
          <p:cNvSpPr/>
          <p:nvPr/>
        </p:nvSpPr>
        <p:spPr>
          <a:xfrm>
            <a:off x="502920" y="347472"/>
            <a:ext cx="10972800" cy="274320"/>
          </a:xfrm>
          <a:prstGeom prst="rect">
            <a:avLst/>
          </a:prstGeom>
          <a:noFill/>
          <a:ln/>
        </p:spPr>
        <p:txBody>
          <a:bodyPr wrap="square" lIns="0" tIns="0" rIns="0" bIns="0" rtlCol="0" anchor="ctr"/>
          <a:lstStyle/>
          <a:p>
            <a:pPr indent="0" marL="0">
              <a:buNone/>
            </a:pPr>
            <a:r>
              <a:rPr lang="en-US" sz="1200" b="1" spc="300" kern="0" dirty="0">
                <a:solidFill>
                  <a:srgbClr val="9F1AF2"/>
                </a:solidFill>
                <a:latin typeface="Outfit" pitchFamily="34" charset="0"/>
                <a:ea typeface="Outfit" pitchFamily="34" charset="-122"/>
                <a:cs typeface="Outfit" pitchFamily="34" charset="-120"/>
              </a:rPr>
              <a:t>ABWICKLUNG</a:t>
            </a:r>
            <a:endParaRPr lang="en-US" sz="1200" dirty="0"/>
          </a:p>
        </p:txBody>
      </p:sp>
      <p:sp>
        <p:nvSpPr>
          <p:cNvPr id="4" name="Text 1"/>
          <p:cNvSpPr/>
          <p:nvPr/>
        </p:nvSpPr>
        <p:spPr>
          <a:xfrm>
            <a:off x="502920" y="603504"/>
            <a:ext cx="11155680" cy="713232"/>
          </a:xfrm>
          <a:prstGeom prst="rect">
            <a:avLst/>
          </a:prstGeom>
          <a:noFill/>
          <a:ln/>
        </p:spPr>
        <p:txBody>
          <a:bodyPr wrap="square" lIns="0" tIns="0" rIns="0" bIns="0" rtlCol="0" anchor="ctr"/>
          <a:lstStyle/>
          <a:p>
            <a:pPr indent="0" marL="0">
              <a:buNone/>
            </a:pPr>
            <a:r>
              <a:rPr lang="en-US" sz="2900" b="1" dirty="0">
                <a:solidFill>
                  <a:srgbClr val="FFFFFF"/>
                </a:solidFill>
                <a:latin typeface="Outfit" pitchFamily="34" charset="0"/>
                <a:ea typeface="Outfit" pitchFamily="34" charset="-122"/>
                <a:cs typeface="Outfit" pitchFamily="34" charset="-120"/>
              </a:rPr>
              <a:t>Von der Auftragsfreigabe bis ins Zentrallager</a:t>
            </a:r>
            <a:endParaRPr lang="en-US" sz="2900" dirty="0"/>
          </a:p>
        </p:txBody>
      </p:sp>
      <p:sp>
        <p:nvSpPr>
          <p:cNvPr id="5" name="Shape 2"/>
          <p:cNvSpPr/>
          <p:nvPr/>
        </p:nvSpPr>
        <p:spPr>
          <a:xfrm>
            <a:off x="502920" y="1920240"/>
            <a:ext cx="2697480" cy="3200400"/>
          </a:xfrm>
          <a:prstGeom prst="roundRect">
            <a:avLst>
              <a:gd name="adj" fmla="val 339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6" name="Shape 3"/>
          <p:cNvSpPr/>
          <p:nvPr/>
        </p:nvSpPr>
        <p:spPr>
          <a:xfrm>
            <a:off x="1463040" y="2286000"/>
            <a:ext cx="777240" cy="777240"/>
          </a:xfrm>
          <a:prstGeom prst="ellipse">
            <a:avLst/>
          </a:prstGeom>
          <a:solidFill>
            <a:srgbClr val="45278C"/>
          </a:solidFill>
          <a:ln/>
        </p:spPr>
      </p:sp>
      <p:pic>
        <p:nvPicPr>
          <p:cNvPr id="7" name="Image 1" descr="preencoded.png">    </p:cNvPr>
          <p:cNvPicPr>
            <a:picLocks noChangeAspect="1"/>
          </p:cNvPicPr>
          <p:nvPr/>
        </p:nvPicPr>
        <p:blipFill>
          <a:blip r:embed="rId2"/>
          <a:stretch>
            <a:fillRect/>
          </a:stretch>
        </p:blipFill>
        <p:spPr>
          <a:xfrm>
            <a:off x="1665122" y="2488082"/>
            <a:ext cx="373075" cy="373075"/>
          </a:xfrm>
          <a:prstGeom prst="rect">
            <a:avLst/>
          </a:prstGeom>
        </p:spPr>
      </p:pic>
      <p:sp>
        <p:nvSpPr>
          <p:cNvPr id="8" name="Text 4"/>
          <p:cNvSpPr/>
          <p:nvPr/>
        </p:nvSpPr>
        <p:spPr>
          <a:xfrm>
            <a:off x="502920" y="3246120"/>
            <a:ext cx="2697480" cy="256032"/>
          </a:xfrm>
          <a:prstGeom prst="rect">
            <a:avLst/>
          </a:prstGeom>
          <a:noFill/>
          <a:ln/>
        </p:spPr>
        <p:txBody>
          <a:bodyPr wrap="square" lIns="0" tIns="0" rIns="0" bIns="0" rtlCol="0" anchor="ctr"/>
          <a:lstStyle/>
          <a:p>
            <a:pPr algn="ctr" indent="0" marL="0">
              <a:buNone/>
            </a:pPr>
            <a:r>
              <a:rPr lang="en-US" sz="1000" b="1" spc="200" kern="0" dirty="0">
                <a:solidFill>
                  <a:srgbClr val="9F1AF2"/>
                </a:solidFill>
                <a:latin typeface="Outfit" pitchFamily="34" charset="0"/>
                <a:ea typeface="Outfit" pitchFamily="34" charset="-122"/>
                <a:cs typeface="Outfit" pitchFamily="34" charset="-120"/>
              </a:rPr>
              <a:t>SCHRITT 1</a:t>
            </a:r>
            <a:endParaRPr lang="en-US" sz="1000" dirty="0"/>
          </a:p>
        </p:txBody>
      </p:sp>
      <p:sp>
        <p:nvSpPr>
          <p:cNvPr id="9" name="Text 5"/>
          <p:cNvSpPr/>
          <p:nvPr/>
        </p:nvSpPr>
        <p:spPr>
          <a:xfrm>
            <a:off x="640080" y="3502152"/>
            <a:ext cx="2423160" cy="621792"/>
          </a:xfrm>
          <a:prstGeom prst="rect">
            <a:avLst/>
          </a:prstGeom>
          <a:noFill/>
          <a:ln/>
        </p:spPr>
        <p:txBody>
          <a:bodyPr wrap="square" lIns="0" tIns="0" rIns="0" bIns="0" rtlCol="0" anchor="ctr"/>
          <a:lstStyle/>
          <a:p>
            <a:pPr algn="ctr" indent="0" marL="0">
              <a:buNone/>
            </a:pPr>
            <a:r>
              <a:rPr lang="en-US" sz="1400" b="1" dirty="0">
                <a:solidFill>
                  <a:srgbClr val="FFFFFF"/>
                </a:solidFill>
                <a:latin typeface="Outfit" pitchFamily="34" charset="0"/>
                <a:ea typeface="Outfit" pitchFamily="34" charset="-122"/>
                <a:cs typeface="Outfit" pitchFamily="34" charset="-120"/>
              </a:rPr>
              <a:t>Auftragsfreigabe</a:t>
            </a:r>
            <a:endParaRPr lang="en-US" sz="1400" dirty="0"/>
          </a:p>
        </p:txBody>
      </p:sp>
      <p:sp>
        <p:nvSpPr>
          <p:cNvPr id="10" name="Text 6"/>
          <p:cNvSpPr/>
          <p:nvPr/>
        </p:nvSpPr>
        <p:spPr>
          <a:xfrm>
            <a:off x="731520" y="4133088"/>
            <a:ext cx="2240280" cy="914400"/>
          </a:xfrm>
          <a:prstGeom prst="rect">
            <a:avLst/>
          </a:prstGeom>
          <a:noFill/>
          <a:ln/>
        </p:spPr>
        <p:txBody>
          <a:bodyPr wrap="square" lIns="0" tIns="0" rIns="0" bIns="0" rtlCol="0" anchor="ctr"/>
          <a:lstStyle/>
          <a:p>
            <a:pPr algn="ctr" indent="0" marL="0">
              <a:lnSpc>
                <a:spcPct val="110000"/>
              </a:lnSpc>
              <a:buNone/>
            </a:pPr>
            <a:r>
              <a:rPr lang="en-US" sz="1050" dirty="0">
                <a:solidFill>
                  <a:srgbClr val="CDC3EE"/>
                </a:solidFill>
                <a:latin typeface="Outfit" pitchFamily="34" charset="0"/>
                <a:ea typeface="Outfit" pitchFamily="34" charset="-122"/>
                <a:cs typeface="Outfit" pitchFamily="34" charset="-120"/>
              </a:rPr>
              <a:t>Sie senden das ausgefüllte Bestellformular mit Ihrer Mengen- und Farbaufteilung.</a:t>
            </a:r>
            <a:endParaRPr lang="en-US" sz="1050" dirty="0"/>
          </a:p>
        </p:txBody>
      </p:sp>
      <p:sp>
        <p:nvSpPr>
          <p:cNvPr id="11" name="Text 7"/>
          <p:cNvSpPr/>
          <p:nvPr/>
        </p:nvSpPr>
        <p:spPr>
          <a:xfrm>
            <a:off x="3154680" y="3200400"/>
            <a:ext cx="384048" cy="457200"/>
          </a:xfrm>
          <a:prstGeom prst="rect">
            <a:avLst/>
          </a:prstGeom>
          <a:noFill/>
          <a:ln/>
        </p:spPr>
        <p:txBody>
          <a:bodyPr wrap="square" lIns="0" tIns="0" rIns="0" bIns="0" rtlCol="0" anchor="ctr"/>
          <a:lstStyle/>
          <a:p>
            <a:pPr algn="ctr" indent="0" marL="0">
              <a:buNone/>
            </a:pPr>
            <a:r>
              <a:rPr lang="en-US" sz="2200" b="1" dirty="0">
                <a:solidFill>
                  <a:srgbClr val="9F1AF2"/>
                </a:solidFill>
                <a:latin typeface="Outfit" pitchFamily="34" charset="0"/>
                <a:ea typeface="Outfit" pitchFamily="34" charset="-122"/>
                <a:cs typeface="Outfit" pitchFamily="34" charset="-120"/>
              </a:rPr>
              <a:t>→</a:t>
            </a:r>
            <a:endParaRPr lang="en-US" sz="2200" dirty="0"/>
          </a:p>
        </p:txBody>
      </p:sp>
      <p:sp>
        <p:nvSpPr>
          <p:cNvPr id="12" name="Shape 8"/>
          <p:cNvSpPr/>
          <p:nvPr/>
        </p:nvSpPr>
        <p:spPr>
          <a:xfrm>
            <a:off x="3447288" y="1920240"/>
            <a:ext cx="2697480" cy="3200400"/>
          </a:xfrm>
          <a:prstGeom prst="roundRect">
            <a:avLst>
              <a:gd name="adj" fmla="val 339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13" name="Shape 9"/>
          <p:cNvSpPr/>
          <p:nvPr/>
        </p:nvSpPr>
        <p:spPr>
          <a:xfrm>
            <a:off x="4407408" y="2286000"/>
            <a:ext cx="777240" cy="777240"/>
          </a:xfrm>
          <a:prstGeom prst="ellipse">
            <a:avLst/>
          </a:prstGeom>
          <a:solidFill>
            <a:srgbClr val="45278C"/>
          </a:solidFill>
          <a:ln/>
        </p:spPr>
      </p:sp>
      <p:pic>
        <p:nvPicPr>
          <p:cNvPr id="14" name="Image 2" descr="preencoded.png">    </p:cNvPr>
          <p:cNvPicPr>
            <a:picLocks noChangeAspect="1"/>
          </p:cNvPicPr>
          <p:nvPr/>
        </p:nvPicPr>
        <p:blipFill>
          <a:blip r:embed="rId3"/>
          <a:stretch>
            <a:fillRect/>
          </a:stretch>
        </p:blipFill>
        <p:spPr>
          <a:xfrm>
            <a:off x="4609490" y="2488082"/>
            <a:ext cx="373075" cy="373075"/>
          </a:xfrm>
          <a:prstGeom prst="rect">
            <a:avLst/>
          </a:prstGeom>
        </p:spPr>
      </p:pic>
      <p:sp>
        <p:nvSpPr>
          <p:cNvPr id="15" name="Text 10"/>
          <p:cNvSpPr/>
          <p:nvPr/>
        </p:nvSpPr>
        <p:spPr>
          <a:xfrm>
            <a:off x="3447288" y="3246120"/>
            <a:ext cx="2697480" cy="256032"/>
          </a:xfrm>
          <a:prstGeom prst="rect">
            <a:avLst/>
          </a:prstGeom>
          <a:noFill/>
          <a:ln/>
        </p:spPr>
        <p:txBody>
          <a:bodyPr wrap="square" lIns="0" tIns="0" rIns="0" bIns="0" rtlCol="0" anchor="ctr"/>
          <a:lstStyle/>
          <a:p>
            <a:pPr algn="ctr" indent="0" marL="0">
              <a:buNone/>
            </a:pPr>
            <a:r>
              <a:rPr lang="en-US" sz="1000" b="1" spc="200" kern="0" dirty="0">
                <a:solidFill>
                  <a:srgbClr val="9F1AF2"/>
                </a:solidFill>
                <a:latin typeface="Outfit" pitchFamily="34" charset="0"/>
                <a:ea typeface="Outfit" pitchFamily="34" charset="-122"/>
                <a:cs typeface="Outfit" pitchFamily="34" charset="-120"/>
              </a:rPr>
              <a:t>SCHRITT 2</a:t>
            </a:r>
            <a:endParaRPr lang="en-US" sz="1000" dirty="0"/>
          </a:p>
        </p:txBody>
      </p:sp>
      <p:sp>
        <p:nvSpPr>
          <p:cNvPr id="16" name="Text 11"/>
          <p:cNvSpPr/>
          <p:nvPr/>
        </p:nvSpPr>
        <p:spPr>
          <a:xfrm>
            <a:off x="3584448" y="3502152"/>
            <a:ext cx="2423160" cy="621792"/>
          </a:xfrm>
          <a:prstGeom prst="rect">
            <a:avLst/>
          </a:prstGeom>
          <a:noFill/>
          <a:ln/>
        </p:spPr>
        <p:txBody>
          <a:bodyPr wrap="square" lIns="0" tIns="0" rIns="0" bIns="0" rtlCol="0" anchor="ctr"/>
          <a:lstStyle/>
          <a:p>
            <a:pPr algn="ctr" indent="0" marL="0">
              <a:buNone/>
            </a:pPr>
            <a:r>
              <a:rPr lang="en-US" sz="1400" b="1" dirty="0">
                <a:solidFill>
                  <a:srgbClr val="FFFFFF"/>
                </a:solidFill>
                <a:latin typeface="Outfit" pitchFamily="34" charset="0"/>
                <a:ea typeface="Outfit" pitchFamily="34" charset="-122"/>
                <a:cs typeface="Outfit" pitchFamily="34" charset="-120"/>
              </a:rPr>
              <a:t>Produktion &amp; Verschiffung</a:t>
            </a:r>
            <a:endParaRPr lang="en-US" sz="1400" dirty="0"/>
          </a:p>
        </p:txBody>
      </p:sp>
      <p:sp>
        <p:nvSpPr>
          <p:cNvPr id="17" name="Text 12"/>
          <p:cNvSpPr/>
          <p:nvPr/>
        </p:nvSpPr>
        <p:spPr>
          <a:xfrm>
            <a:off x="3675888" y="4133088"/>
            <a:ext cx="2240280" cy="914400"/>
          </a:xfrm>
          <a:prstGeom prst="rect">
            <a:avLst/>
          </a:prstGeom>
          <a:noFill/>
          <a:ln/>
        </p:spPr>
        <p:txBody>
          <a:bodyPr wrap="square" lIns="0" tIns="0" rIns="0" bIns="0" rtlCol="0" anchor="ctr"/>
          <a:lstStyle/>
          <a:p>
            <a:pPr algn="ctr" indent="0" marL="0">
              <a:lnSpc>
                <a:spcPct val="110000"/>
              </a:lnSpc>
              <a:buNone/>
            </a:pPr>
            <a:r>
              <a:rPr lang="en-US" sz="1050" dirty="0">
                <a:solidFill>
                  <a:srgbClr val="CDC3EE"/>
                </a:solidFill>
                <a:latin typeface="Outfit" pitchFamily="34" charset="0"/>
                <a:ea typeface="Outfit" pitchFamily="34" charset="-122"/>
                <a:cs typeface="Outfit" pitchFamily="34" charset="-120"/>
              </a:rPr>
              <a:t>Produktion und Qualitätskontrolle in rund 30 bis 45 Tagen, anschliessend Seefracht nach Hamburg in etwa 60 Tagen.</a:t>
            </a:r>
            <a:endParaRPr lang="en-US" sz="1050" dirty="0"/>
          </a:p>
        </p:txBody>
      </p:sp>
      <p:sp>
        <p:nvSpPr>
          <p:cNvPr id="18" name="Text 13"/>
          <p:cNvSpPr/>
          <p:nvPr/>
        </p:nvSpPr>
        <p:spPr>
          <a:xfrm>
            <a:off x="6099048" y="3200400"/>
            <a:ext cx="384048" cy="457200"/>
          </a:xfrm>
          <a:prstGeom prst="rect">
            <a:avLst/>
          </a:prstGeom>
          <a:noFill/>
          <a:ln/>
        </p:spPr>
        <p:txBody>
          <a:bodyPr wrap="square" lIns="0" tIns="0" rIns="0" bIns="0" rtlCol="0" anchor="ctr"/>
          <a:lstStyle/>
          <a:p>
            <a:pPr algn="ctr" indent="0" marL="0">
              <a:buNone/>
            </a:pPr>
            <a:r>
              <a:rPr lang="en-US" sz="2200" b="1" dirty="0">
                <a:solidFill>
                  <a:srgbClr val="9F1AF2"/>
                </a:solidFill>
                <a:latin typeface="Outfit" pitchFamily="34" charset="0"/>
                <a:ea typeface="Outfit" pitchFamily="34" charset="-122"/>
                <a:cs typeface="Outfit" pitchFamily="34" charset="-120"/>
              </a:rPr>
              <a:t>→</a:t>
            </a:r>
            <a:endParaRPr lang="en-US" sz="2200" dirty="0"/>
          </a:p>
        </p:txBody>
      </p:sp>
      <p:sp>
        <p:nvSpPr>
          <p:cNvPr id="19" name="Shape 14"/>
          <p:cNvSpPr/>
          <p:nvPr/>
        </p:nvSpPr>
        <p:spPr>
          <a:xfrm>
            <a:off x="6391656" y="1920240"/>
            <a:ext cx="2697480" cy="3200400"/>
          </a:xfrm>
          <a:prstGeom prst="roundRect">
            <a:avLst>
              <a:gd name="adj" fmla="val 339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0" name="Shape 15"/>
          <p:cNvSpPr/>
          <p:nvPr/>
        </p:nvSpPr>
        <p:spPr>
          <a:xfrm>
            <a:off x="7351776" y="2286000"/>
            <a:ext cx="777240" cy="777240"/>
          </a:xfrm>
          <a:prstGeom prst="ellipse">
            <a:avLst/>
          </a:prstGeom>
          <a:solidFill>
            <a:srgbClr val="45278C"/>
          </a:solidFill>
          <a:ln/>
        </p:spPr>
      </p:sp>
      <p:pic>
        <p:nvPicPr>
          <p:cNvPr id="21" name="Image 3" descr="preencoded.png">    </p:cNvPr>
          <p:cNvPicPr>
            <a:picLocks noChangeAspect="1"/>
          </p:cNvPicPr>
          <p:nvPr/>
        </p:nvPicPr>
        <p:blipFill>
          <a:blip r:embed="rId4"/>
          <a:stretch>
            <a:fillRect/>
          </a:stretch>
        </p:blipFill>
        <p:spPr>
          <a:xfrm>
            <a:off x="7553858" y="2488082"/>
            <a:ext cx="373075" cy="373075"/>
          </a:xfrm>
          <a:prstGeom prst="rect">
            <a:avLst/>
          </a:prstGeom>
        </p:spPr>
      </p:pic>
      <p:sp>
        <p:nvSpPr>
          <p:cNvPr id="22" name="Text 16"/>
          <p:cNvSpPr/>
          <p:nvPr/>
        </p:nvSpPr>
        <p:spPr>
          <a:xfrm>
            <a:off x="6391656" y="3246120"/>
            <a:ext cx="2697480" cy="256032"/>
          </a:xfrm>
          <a:prstGeom prst="rect">
            <a:avLst/>
          </a:prstGeom>
          <a:noFill/>
          <a:ln/>
        </p:spPr>
        <p:txBody>
          <a:bodyPr wrap="square" lIns="0" tIns="0" rIns="0" bIns="0" rtlCol="0" anchor="ctr"/>
          <a:lstStyle/>
          <a:p>
            <a:pPr algn="ctr" indent="0" marL="0">
              <a:buNone/>
            </a:pPr>
            <a:r>
              <a:rPr lang="en-US" sz="1000" b="1" spc="200" kern="0" dirty="0">
                <a:solidFill>
                  <a:srgbClr val="9F1AF2"/>
                </a:solidFill>
                <a:latin typeface="Outfit" pitchFamily="34" charset="0"/>
                <a:ea typeface="Outfit" pitchFamily="34" charset="-122"/>
                <a:cs typeface="Outfit" pitchFamily="34" charset="-120"/>
              </a:rPr>
              <a:t>SCHRITT 3</a:t>
            </a:r>
            <a:endParaRPr lang="en-US" sz="1000" dirty="0"/>
          </a:p>
        </p:txBody>
      </p:sp>
      <p:sp>
        <p:nvSpPr>
          <p:cNvPr id="23" name="Text 17"/>
          <p:cNvSpPr/>
          <p:nvPr/>
        </p:nvSpPr>
        <p:spPr>
          <a:xfrm>
            <a:off x="6528816" y="3502152"/>
            <a:ext cx="2423160" cy="621792"/>
          </a:xfrm>
          <a:prstGeom prst="rect">
            <a:avLst/>
          </a:prstGeom>
          <a:noFill/>
          <a:ln/>
        </p:spPr>
        <p:txBody>
          <a:bodyPr wrap="square" lIns="0" tIns="0" rIns="0" bIns="0" rtlCol="0" anchor="ctr"/>
          <a:lstStyle/>
          <a:p>
            <a:pPr algn="ctr" indent="0" marL="0">
              <a:buNone/>
            </a:pPr>
            <a:r>
              <a:rPr lang="en-US" sz="1400" b="1" dirty="0">
                <a:solidFill>
                  <a:srgbClr val="FFFFFF"/>
                </a:solidFill>
                <a:latin typeface="Outfit" pitchFamily="34" charset="0"/>
                <a:ea typeface="Outfit" pitchFamily="34" charset="-122"/>
                <a:cs typeface="Outfit" pitchFamily="34" charset="-120"/>
              </a:rPr>
              <a:t>Verzollung durch uns</a:t>
            </a:r>
            <a:endParaRPr lang="en-US" sz="1400" dirty="0"/>
          </a:p>
        </p:txBody>
      </p:sp>
      <p:sp>
        <p:nvSpPr>
          <p:cNvPr id="24" name="Text 18"/>
          <p:cNvSpPr/>
          <p:nvPr/>
        </p:nvSpPr>
        <p:spPr>
          <a:xfrm>
            <a:off x="6620256" y="4133088"/>
            <a:ext cx="2240280" cy="914400"/>
          </a:xfrm>
          <a:prstGeom prst="rect">
            <a:avLst/>
          </a:prstGeom>
          <a:noFill/>
          <a:ln/>
        </p:spPr>
        <p:txBody>
          <a:bodyPr wrap="square" lIns="0" tIns="0" rIns="0" bIns="0" rtlCol="0" anchor="ctr"/>
          <a:lstStyle/>
          <a:p>
            <a:pPr algn="ctr" indent="0" marL="0">
              <a:lnSpc>
                <a:spcPct val="110000"/>
              </a:lnSpc>
              <a:buNone/>
            </a:pPr>
            <a:r>
              <a:rPr lang="en-US" sz="1050" dirty="0">
                <a:solidFill>
                  <a:srgbClr val="CDC3EE"/>
                </a:solidFill>
                <a:latin typeface="Outfit" pitchFamily="34" charset="0"/>
                <a:ea typeface="Outfit" pitchFamily="34" charset="-122"/>
                <a:cs typeface="Outfit" pitchFamily="34" charset="-120"/>
              </a:rPr>
              <a:t>Schweizerpunkt übernimmt Versand, Zoll und Einfuhrabwicklung in Deutschland. Ein vollständiger DDP-Service.</a:t>
            </a:r>
            <a:endParaRPr lang="en-US" sz="1050" dirty="0"/>
          </a:p>
        </p:txBody>
      </p:sp>
      <p:sp>
        <p:nvSpPr>
          <p:cNvPr id="25" name="Text 19"/>
          <p:cNvSpPr/>
          <p:nvPr/>
        </p:nvSpPr>
        <p:spPr>
          <a:xfrm>
            <a:off x="9043416" y="3200400"/>
            <a:ext cx="384048" cy="457200"/>
          </a:xfrm>
          <a:prstGeom prst="rect">
            <a:avLst/>
          </a:prstGeom>
          <a:noFill/>
          <a:ln/>
        </p:spPr>
        <p:txBody>
          <a:bodyPr wrap="square" lIns="0" tIns="0" rIns="0" bIns="0" rtlCol="0" anchor="ctr"/>
          <a:lstStyle/>
          <a:p>
            <a:pPr algn="ctr" indent="0" marL="0">
              <a:buNone/>
            </a:pPr>
            <a:r>
              <a:rPr lang="en-US" sz="2200" b="1" dirty="0">
                <a:solidFill>
                  <a:srgbClr val="9F1AF2"/>
                </a:solidFill>
                <a:latin typeface="Outfit" pitchFamily="34" charset="0"/>
                <a:ea typeface="Outfit" pitchFamily="34" charset="-122"/>
                <a:cs typeface="Outfit" pitchFamily="34" charset="-120"/>
              </a:rPr>
              <a:t>→</a:t>
            </a:r>
            <a:endParaRPr lang="en-US" sz="2200" dirty="0"/>
          </a:p>
        </p:txBody>
      </p:sp>
      <p:sp>
        <p:nvSpPr>
          <p:cNvPr id="26" name="Shape 20"/>
          <p:cNvSpPr/>
          <p:nvPr/>
        </p:nvSpPr>
        <p:spPr>
          <a:xfrm>
            <a:off x="9336024" y="1920240"/>
            <a:ext cx="2697480" cy="3200400"/>
          </a:xfrm>
          <a:prstGeom prst="roundRect">
            <a:avLst>
              <a:gd name="adj" fmla="val 3390"/>
            </a:avLst>
          </a:prstGeom>
          <a:solidFill>
            <a:srgbClr val="1A0A47"/>
          </a:solidFill>
          <a:ln w="12700">
            <a:solidFill>
              <a:srgbClr val="45278C"/>
            </a:solidFill>
            <a:prstDash val="solid"/>
          </a:ln>
          <a:effectLst>
            <a:outerShdw sx="100000" sy="100000" kx="0" ky="0" algn="bl" rotWithShape="0" blurRad="127000" dist="38100" dir="5400000">
              <a:srgbClr val="000000">
                <a:alpha val="35000"/>
              </a:srgbClr>
            </a:outerShdw>
          </a:effectLst>
        </p:spPr>
      </p:sp>
      <p:sp>
        <p:nvSpPr>
          <p:cNvPr id="27" name="Shape 21"/>
          <p:cNvSpPr/>
          <p:nvPr/>
        </p:nvSpPr>
        <p:spPr>
          <a:xfrm>
            <a:off x="10296144" y="2286000"/>
            <a:ext cx="777240" cy="777240"/>
          </a:xfrm>
          <a:prstGeom prst="ellipse">
            <a:avLst/>
          </a:prstGeom>
          <a:solidFill>
            <a:srgbClr val="9F1AF2"/>
          </a:solidFill>
          <a:ln/>
        </p:spPr>
      </p:sp>
      <p:pic>
        <p:nvPicPr>
          <p:cNvPr id="28" name="Image 4" descr="preencoded.png">    </p:cNvPr>
          <p:cNvPicPr>
            <a:picLocks noChangeAspect="1"/>
          </p:cNvPicPr>
          <p:nvPr/>
        </p:nvPicPr>
        <p:blipFill>
          <a:blip r:embed="rId5"/>
          <a:stretch>
            <a:fillRect/>
          </a:stretch>
        </p:blipFill>
        <p:spPr>
          <a:xfrm>
            <a:off x="10498226" y="2488082"/>
            <a:ext cx="373075" cy="373075"/>
          </a:xfrm>
          <a:prstGeom prst="rect">
            <a:avLst/>
          </a:prstGeom>
        </p:spPr>
      </p:pic>
      <p:sp>
        <p:nvSpPr>
          <p:cNvPr id="29" name="Text 22"/>
          <p:cNvSpPr/>
          <p:nvPr/>
        </p:nvSpPr>
        <p:spPr>
          <a:xfrm>
            <a:off x="9336024" y="3246120"/>
            <a:ext cx="2697480" cy="256032"/>
          </a:xfrm>
          <a:prstGeom prst="rect">
            <a:avLst/>
          </a:prstGeom>
          <a:noFill/>
          <a:ln/>
        </p:spPr>
        <p:txBody>
          <a:bodyPr wrap="square" lIns="0" tIns="0" rIns="0" bIns="0" rtlCol="0" anchor="ctr"/>
          <a:lstStyle/>
          <a:p>
            <a:pPr algn="ctr" indent="0" marL="0">
              <a:buNone/>
            </a:pPr>
            <a:r>
              <a:rPr lang="en-US" sz="1000" b="1" spc="200" kern="0" dirty="0">
                <a:solidFill>
                  <a:srgbClr val="9F1AF2"/>
                </a:solidFill>
                <a:latin typeface="Outfit" pitchFamily="34" charset="0"/>
                <a:ea typeface="Outfit" pitchFamily="34" charset="-122"/>
                <a:cs typeface="Outfit" pitchFamily="34" charset="-120"/>
              </a:rPr>
              <a:t>SCHRITT 4</a:t>
            </a:r>
            <a:endParaRPr lang="en-US" sz="1000" dirty="0"/>
          </a:p>
        </p:txBody>
      </p:sp>
      <p:sp>
        <p:nvSpPr>
          <p:cNvPr id="30" name="Text 23"/>
          <p:cNvSpPr/>
          <p:nvPr/>
        </p:nvSpPr>
        <p:spPr>
          <a:xfrm>
            <a:off x="9473184" y="3502152"/>
            <a:ext cx="2423160" cy="621792"/>
          </a:xfrm>
          <a:prstGeom prst="rect">
            <a:avLst/>
          </a:prstGeom>
          <a:noFill/>
          <a:ln/>
        </p:spPr>
        <p:txBody>
          <a:bodyPr wrap="square" lIns="0" tIns="0" rIns="0" bIns="0" rtlCol="0" anchor="ctr"/>
          <a:lstStyle/>
          <a:p>
            <a:pPr algn="ctr" indent="0" marL="0">
              <a:buNone/>
            </a:pPr>
            <a:r>
              <a:rPr lang="en-US" sz="1400" b="1" dirty="0">
                <a:solidFill>
                  <a:srgbClr val="FFFFFF"/>
                </a:solidFill>
                <a:latin typeface="Outfit" pitchFamily="34" charset="0"/>
                <a:ea typeface="Outfit" pitchFamily="34" charset="-122"/>
                <a:cs typeface="Outfit" pitchFamily="34" charset="-120"/>
              </a:rPr>
              <a:t>Anlieferung Zentrallager</a:t>
            </a:r>
            <a:endParaRPr lang="en-US" sz="1400" dirty="0"/>
          </a:p>
        </p:txBody>
      </p:sp>
      <p:sp>
        <p:nvSpPr>
          <p:cNvPr id="31" name="Text 24"/>
          <p:cNvSpPr/>
          <p:nvPr/>
        </p:nvSpPr>
        <p:spPr>
          <a:xfrm>
            <a:off x="9564624" y="4133088"/>
            <a:ext cx="2240280" cy="914400"/>
          </a:xfrm>
          <a:prstGeom prst="rect">
            <a:avLst/>
          </a:prstGeom>
          <a:noFill/>
          <a:ln/>
        </p:spPr>
        <p:txBody>
          <a:bodyPr wrap="square" lIns="0" tIns="0" rIns="0" bIns="0" rtlCol="0" anchor="ctr"/>
          <a:lstStyle/>
          <a:p>
            <a:pPr algn="ctr" indent="0" marL="0">
              <a:lnSpc>
                <a:spcPct val="110000"/>
              </a:lnSpc>
              <a:buNone/>
            </a:pPr>
            <a:r>
              <a:rPr lang="en-US" sz="1050" dirty="0">
                <a:solidFill>
                  <a:srgbClr val="CDC3EE"/>
                </a:solidFill>
                <a:latin typeface="Outfit" pitchFamily="34" charset="0"/>
                <a:ea typeface="Outfit" pitchFamily="34" charset="-122"/>
                <a:cs typeface="Outfit" pitchFamily="34" charset="-120"/>
              </a:rPr>
              <a:t>Verzollte Ware, konfektioniert in Kartons auf Europaletten, in der Regel innerhalb von 2 bis 3 Monaten.</a:t>
            </a:r>
            <a:endParaRPr lang="en-US" sz="1050" dirty="0"/>
          </a:p>
        </p:txBody>
      </p:sp>
      <p:sp>
        <p:nvSpPr>
          <p:cNvPr id="32" name="Text 25"/>
          <p:cNvSpPr/>
          <p:nvPr/>
        </p:nvSpPr>
        <p:spPr>
          <a:xfrm>
            <a:off x="502920" y="5486400"/>
            <a:ext cx="11155680" cy="548640"/>
          </a:xfrm>
          <a:prstGeom prst="rect">
            <a:avLst/>
          </a:prstGeom>
          <a:noFill/>
          <a:ln/>
        </p:spPr>
        <p:txBody>
          <a:bodyPr wrap="square" lIns="0" tIns="0" rIns="0" bIns="0" rtlCol="0" anchor="ctr"/>
          <a:lstStyle/>
          <a:p>
            <a:pPr indent="0" marL="0">
              <a:buNone/>
            </a:pPr>
            <a:r>
              <a:rPr lang="en-US" sz="1300" b="1" dirty="0">
                <a:solidFill>
                  <a:srgbClr val="FFFFFF"/>
                </a:solidFill>
                <a:latin typeface="Outfit" pitchFamily="34" charset="0"/>
                <a:ea typeface="Outfit" pitchFamily="34" charset="-122"/>
                <a:cs typeface="Outfit" pitchFamily="34" charset="-120"/>
              </a:rPr>
              <a:t>Ihr Vorteil: </a:t>
            </a:r>
            <a:pPr indent="0" marL="0">
              <a:buNone/>
            </a:pPr>
            <a:r>
              <a:rPr lang="en-US" sz="1300" dirty="0">
                <a:solidFill>
                  <a:srgbClr val="CDC3EE"/>
                </a:solidFill>
                <a:latin typeface="Outfit" pitchFamily="34" charset="0"/>
                <a:ea typeface="Outfit" pitchFamily="34" charset="-122"/>
                <a:cs typeface="Outfit" pitchFamily="34" charset="-120"/>
              </a:rPr>
              <a:t>Sie kaufen wie bei einem deutschen Lieferanten ein. Versand, Zoll und Einfuhrabwicklung liegen vollständig bei Schweizerpunkt.</a:t>
            </a:r>
            <a:endParaRPr lang="en-US" sz="1300" dirty="0"/>
          </a:p>
        </p:txBody>
      </p:sp>
      <p:sp>
        <p:nvSpPr>
          <p:cNvPr id="33" name="Text 26"/>
          <p:cNvSpPr/>
          <p:nvPr/>
        </p:nvSpPr>
        <p:spPr>
          <a:xfrm>
            <a:off x="502920" y="6473952"/>
            <a:ext cx="7315200" cy="274320"/>
          </a:xfrm>
          <a:prstGeom prst="rect">
            <a:avLst/>
          </a:prstGeom>
          <a:noFill/>
          <a:ln/>
        </p:spPr>
        <p:txBody>
          <a:bodyPr wrap="square" lIns="0" tIns="0" rIns="0" bIns="0" rtlCol="0" anchor="ctr"/>
          <a:lstStyle/>
          <a:p>
            <a:pPr indent="0" marL="0">
              <a:buNone/>
            </a:pPr>
            <a:r>
              <a:rPr lang="en-US" sz="900" dirty="0">
                <a:solidFill>
                  <a:srgbClr val="9C90C9"/>
                </a:solidFill>
                <a:latin typeface="Outfit" pitchFamily="34" charset="0"/>
                <a:ea typeface="Outfit" pitchFamily="34" charset="-122"/>
                <a:cs typeface="Outfit" pitchFamily="34" charset="-120"/>
              </a:rPr>
              <a:t>roaadent · Schweizerpunkt GmbH  |  Vertraulich – für NORMA24 Online-Shop</a:t>
            </a:r>
            <a:endParaRPr lang="en-US" sz="900" dirty="0"/>
          </a:p>
        </p:txBody>
      </p:sp>
      <p:sp>
        <p:nvSpPr>
          <p:cNvPr id="34" name="Text 27"/>
          <p:cNvSpPr/>
          <p:nvPr/>
        </p:nvSpPr>
        <p:spPr>
          <a:xfrm>
            <a:off x="11277295" y="6473952"/>
            <a:ext cx="457200" cy="274320"/>
          </a:xfrm>
          <a:prstGeom prst="rect">
            <a:avLst/>
          </a:prstGeom>
          <a:noFill/>
          <a:ln/>
        </p:spPr>
        <p:txBody>
          <a:bodyPr wrap="square" lIns="0" tIns="0" rIns="0" bIns="0" rtlCol="0" anchor="ctr"/>
          <a:lstStyle/>
          <a:p>
            <a:pPr algn="r" indent="0" marL="0">
              <a:buNone/>
            </a:pPr>
            <a:r>
              <a:rPr lang="en-US" sz="900" dirty="0">
                <a:solidFill>
                  <a:srgbClr val="9C90C9"/>
                </a:solidFill>
                <a:latin typeface="Outfit" pitchFamily="34" charset="0"/>
                <a:ea typeface="Outfit" pitchFamily="34" charset="-122"/>
                <a:cs typeface="Outfit"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2026-07-22T17:36:46Z</dcterms:created>
  <dcterms:modified xsi:type="dcterms:W3CDTF">2026-07-22T17:36:46Z</dcterms:modified>
</cp:coreProperties>
</file>